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58" r:id="rId5"/>
    <p:sldId id="273" r:id="rId6"/>
    <p:sldId id="259" r:id="rId7"/>
    <p:sldId id="265" r:id="rId8"/>
    <p:sldId id="275" r:id="rId9"/>
    <p:sldId id="274" r:id="rId10"/>
    <p:sldId id="276" r:id="rId11"/>
    <p:sldId id="266" r:id="rId12"/>
    <p:sldId id="267" r:id="rId13"/>
    <p:sldId id="277" r:id="rId14"/>
    <p:sldId id="271" r:id="rId15"/>
    <p:sldId id="278"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2B90A4-0F43-455B-8F3B-F53CC7D423A8}" type="datetimeFigureOut">
              <a:rPr lang="en-US" smtClean="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CC236B-7A3F-4F80-B102-A6D2975E39CF}" type="slidenum">
              <a:rPr lang="en-US" smtClean="0"/>
              <a:t>‹#›</a:t>
            </a:fld>
            <a:endParaRPr lang="en-US"/>
          </a:p>
        </p:txBody>
      </p:sp>
    </p:spTree>
    <p:extLst>
      <p:ext uri="{BB962C8B-B14F-4D97-AF65-F5344CB8AC3E}">
        <p14:creationId xmlns:p14="http://schemas.microsoft.com/office/powerpoint/2010/main" val="2584437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2B90A4-0F43-455B-8F3B-F53CC7D423A8}" type="datetimeFigureOut">
              <a:rPr lang="en-US" smtClean="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CC236B-7A3F-4F80-B102-A6D2975E39CF}" type="slidenum">
              <a:rPr lang="en-US" smtClean="0"/>
              <a:t>‹#›</a:t>
            </a:fld>
            <a:endParaRPr lang="en-US"/>
          </a:p>
        </p:txBody>
      </p:sp>
    </p:spTree>
    <p:extLst>
      <p:ext uri="{BB962C8B-B14F-4D97-AF65-F5344CB8AC3E}">
        <p14:creationId xmlns:p14="http://schemas.microsoft.com/office/powerpoint/2010/main" val="403521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2B90A4-0F43-455B-8F3B-F53CC7D423A8}" type="datetimeFigureOut">
              <a:rPr lang="en-US" smtClean="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CC236B-7A3F-4F80-B102-A6D2975E39CF}" type="slidenum">
              <a:rPr lang="en-US" smtClean="0"/>
              <a:t>‹#›</a:t>
            </a:fld>
            <a:endParaRPr lang="en-US"/>
          </a:p>
        </p:txBody>
      </p:sp>
    </p:spTree>
    <p:extLst>
      <p:ext uri="{BB962C8B-B14F-4D97-AF65-F5344CB8AC3E}">
        <p14:creationId xmlns:p14="http://schemas.microsoft.com/office/powerpoint/2010/main" val="3270486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2B90A4-0F43-455B-8F3B-F53CC7D423A8}" type="datetimeFigureOut">
              <a:rPr lang="en-US" smtClean="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CC236B-7A3F-4F80-B102-A6D2975E39CF}" type="slidenum">
              <a:rPr lang="en-US" smtClean="0"/>
              <a:t>‹#›</a:t>
            </a:fld>
            <a:endParaRPr lang="en-US"/>
          </a:p>
        </p:txBody>
      </p:sp>
    </p:spTree>
    <p:extLst>
      <p:ext uri="{BB962C8B-B14F-4D97-AF65-F5344CB8AC3E}">
        <p14:creationId xmlns:p14="http://schemas.microsoft.com/office/powerpoint/2010/main" val="3790036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2B90A4-0F43-455B-8F3B-F53CC7D423A8}" type="datetimeFigureOut">
              <a:rPr lang="en-US" smtClean="0"/>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CC236B-7A3F-4F80-B102-A6D2975E39CF}" type="slidenum">
              <a:rPr lang="en-US" smtClean="0"/>
              <a:t>‹#›</a:t>
            </a:fld>
            <a:endParaRPr lang="en-US"/>
          </a:p>
        </p:txBody>
      </p:sp>
    </p:spTree>
    <p:extLst>
      <p:ext uri="{BB962C8B-B14F-4D97-AF65-F5344CB8AC3E}">
        <p14:creationId xmlns:p14="http://schemas.microsoft.com/office/powerpoint/2010/main" val="4020570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2B90A4-0F43-455B-8F3B-F53CC7D423A8}" type="datetimeFigureOut">
              <a:rPr lang="en-US" smtClean="0"/>
              <a:t>10/13/2017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CC236B-7A3F-4F80-B102-A6D2975E39CF}" type="slidenum">
              <a:rPr lang="en-US" smtClean="0"/>
              <a:t>‹#›</a:t>
            </a:fld>
            <a:endParaRPr lang="en-US"/>
          </a:p>
        </p:txBody>
      </p:sp>
    </p:spTree>
    <p:extLst>
      <p:ext uri="{BB962C8B-B14F-4D97-AF65-F5344CB8AC3E}">
        <p14:creationId xmlns:p14="http://schemas.microsoft.com/office/powerpoint/2010/main" val="25464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2B90A4-0F43-455B-8F3B-F53CC7D423A8}" type="datetimeFigureOut">
              <a:rPr lang="en-US" smtClean="0"/>
              <a:t>10/13/2017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CC236B-7A3F-4F80-B102-A6D2975E39CF}" type="slidenum">
              <a:rPr lang="en-US" smtClean="0"/>
              <a:t>‹#›</a:t>
            </a:fld>
            <a:endParaRPr lang="en-US"/>
          </a:p>
        </p:txBody>
      </p:sp>
    </p:spTree>
    <p:extLst>
      <p:ext uri="{BB962C8B-B14F-4D97-AF65-F5344CB8AC3E}">
        <p14:creationId xmlns:p14="http://schemas.microsoft.com/office/powerpoint/2010/main" val="2723840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2B90A4-0F43-455B-8F3B-F53CC7D423A8}" type="datetimeFigureOut">
              <a:rPr lang="en-US" smtClean="0"/>
              <a:t>10/13/2017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CC236B-7A3F-4F80-B102-A6D2975E39CF}" type="slidenum">
              <a:rPr lang="en-US" smtClean="0"/>
              <a:t>‹#›</a:t>
            </a:fld>
            <a:endParaRPr lang="en-US"/>
          </a:p>
        </p:txBody>
      </p:sp>
    </p:spTree>
    <p:extLst>
      <p:ext uri="{BB962C8B-B14F-4D97-AF65-F5344CB8AC3E}">
        <p14:creationId xmlns:p14="http://schemas.microsoft.com/office/powerpoint/2010/main" val="596762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2B90A4-0F43-455B-8F3B-F53CC7D423A8}" type="datetimeFigureOut">
              <a:rPr lang="en-US" smtClean="0"/>
              <a:t>10/13/2017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CC236B-7A3F-4F80-B102-A6D2975E39CF}" type="slidenum">
              <a:rPr lang="en-US" smtClean="0"/>
              <a:t>‹#›</a:t>
            </a:fld>
            <a:endParaRPr lang="en-US"/>
          </a:p>
        </p:txBody>
      </p:sp>
    </p:spTree>
    <p:extLst>
      <p:ext uri="{BB962C8B-B14F-4D97-AF65-F5344CB8AC3E}">
        <p14:creationId xmlns:p14="http://schemas.microsoft.com/office/powerpoint/2010/main" val="3069824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2B90A4-0F43-455B-8F3B-F53CC7D423A8}" type="datetimeFigureOut">
              <a:rPr lang="en-US" smtClean="0"/>
              <a:t>10/13/2017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CC236B-7A3F-4F80-B102-A6D2975E39CF}" type="slidenum">
              <a:rPr lang="en-US" smtClean="0"/>
              <a:t>‹#›</a:t>
            </a:fld>
            <a:endParaRPr lang="en-US"/>
          </a:p>
        </p:txBody>
      </p:sp>
    </p:spTree>
    <p:extLst>
      <p:ext uri="{BB962C8B-B14F-4D97-AF65-F5344CB8AC3E}">
        <p14:creationId xmlns:p14="http://schemas.microsoft.com/office/powerpoint/2010/main" val="1063620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2B90A4-0F43-455B-8F3B-F53CC7D423A8}" type="datetimeFigureOut">
              <a:rPr lang="en-US" smtClean="0"/>
              <a:t>10/13/2017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CC236B-7A3F-4F80-B102-A6D2975E39CF}" type="slidenum">
              <a:rPr lang="en-US" smtClean="0"/>
              <a:t>‹#›</a:t>
            </a:fld>
            <a:endParaRPr lang="en-US"/>
          </a:p>
        </p:txBody>
      </p:sp>
    </p:spTree>
    <p:extLst>
      <p:ext uri="{BB962C8B-B14F-4D97-AF65-F5344CB8AC3E}">
        <p14:creationId xmlns:p14="http://schemas.microsoft.com/office/powerpoint/2010/main" val="1722085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2B90A4-0F43-455B-8F3B-F53CC7D423A8}" type="datetimeFigureOut">
              <a:rPr lang="en-US" smtClean="0"/>
              <a:t>10/13/2017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CC236B-7A3F-4F80-B102-A6D2975E39CF}" type="slidenum">
              <a:rPr lang="en-US" smtClean="0"/>
              <a:t>‹#›</a:t>
            </a:fld>
            <a:endParaRPr lang="en-US"/>
          </a:p>
        </p:txBody>
      </p:sp>
    </p:spTree>
    <p:extLst>
      <p:ext uri="{BB962C8B-B14F-4D97-AF65-F5344CB8AC3E}">
        <p14:creationId xmlns:p14="http://schemas.microsoft.com/office/powerpoint/2010/main" val="687817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eg"/><Relationship Id="rId7" Type="http://schemas.openxmlformats.org/officeDocument/2006/relationships/hyperlink" Target="http://www.google.com/url?sa=i&amp;rct=j&amp;q=&amp;esrc=s&amp;frm=1&amp;source=images&amp;cd=&amp;cad=rja&amp;docid=JeaE85H0J5sWeM&amp;tbnid=SYoOnlP31JLBcM:&amp;ved=0CAUQjRw&amp;url=http://www.staceyreid.com/news/?p=4301&amp;ei=s9JdUcycIsnw0QGNqIGwDA&amp;psig=AFQjCNGNRpFQJ4gBKjeANJPlGyrF9yxvSA&amp;ust=1365189622379816"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fathers.com/watchdog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hyperlink" Target="https://www.youtube.com/watch?v=HnZCFihYSek" TargetMode="Externa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methacton.org/site/default.aspx?PageID=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8153400" cy="1470025"/>
          </a:xfrm>
        </p:spPr>
        <p:txBody>
          <a:bodyPr>
            <a:noAutofit/>
          </a:bodyPr>
          <a:lstStyle/>
          <a:p>
            <a:r>
              <a:rPr lang="en-US" sz="3600" b="1" dirty="0" smtClean="0"/>
              <a:t>Welcome to</a:t>
            </a:r>
            <a:r>
              <a:rPr lang="en-US" sz="3600" b="1" dirty="0"/>
              <a:t> </a:t>
            </a:r>
            <a:r>
              <a:rPr lang="en-US" sz="3600" b="1" dirty="0" smtClean="0"/>
              <a:t>Arrowhead’s</a:t>
            </a:r>
            <a:br>
              <a:rPr lang="en-US" sz="3600" b="1" dirty="0" smtClean="0"/>
            </a:br>
            <a:r>
              <a:rPr lang="en-US" sz="3600" b="1" dirty="0" smtClean="0"/>
              <a:t>Watch D.O.G. DADS </a:t>
            </a:r>
            <a:br>
              <a:rPr lang="en-US" sz="3600" b="1" dirty="0" smtClean="0"/>
            </a:br>
            <a:r>
              <a:rPr lang="en-US" sz="3600" b="1" dirty="0" smtClean="0"/>
              <a:t>Informational PIZZA Night</a:t>
            </a:r>
            <a:endParaRPr lang="en-US" sz="3600" b="1" dirty="0"/>
          </a:p>
        </p:txBody>
      </p:sp>
      <p:pic>
        <p:nvPicPr>
          <p:cNvPr id="2050" name="Picture 2" descr="C:\Users\aroberts\Desktop\WATCH DO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142464"/>
            <a:ext cx="2343150" cy="294322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aroberts\Desktop\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2160587"/>
            <a:ext cx="4648200" cy="172561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aroberts\Desktop\Watch%20Dog%20Dads.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61364" y="3886200"/>
            <a:ext cx="2667000" cy="266699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aroberts\Desktop\imagesCAKQY5TG.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780" y="5018796"/>
            <a:ext cx="2143125" cy="1689101"/>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C:\Users\aroberts\Desktop\images.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7760" y="304800"/>
            <a:ext cx="1944440" cy="167442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staceyreid.com/news/wp-content/uploads/2011/07/1822_fast_food_proud_chef_inserting_a_pepperoni_pizza.png">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124200" y="4294691"/>
            <a:ext cx="2619376" cy="223837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C:\Users\aroberts\Desktop\Watch%20Dog%20Dads.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54437" y="3886200"/>
            <a:ext cx="2667000" cy="2666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74447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9"/>
            <a:ext cx="8229600" cy="792162"/>
          </a:xfrm>
        </p:spPr>
        <p:txBody>
          <a:bodyPr>
            <a:normAutofit fontScale="90000"/>
          </a:bodyPr>
          <a:lstStyle/>
          <a:p>
            <a:r>
              <a:rPr lang="en-US" b="1" u="sng" dirty="0"/>
              <a:t>Important Reminders</a:t>
            </a:r>
            <a:r>
              <a:rPr lang="en-US" dirty="0"/>
              <a:t/>
            </a:r>
            <a:br>
              <a:rPr lang="en-US" dirty="0"/>
            </a:br>
            <a:endParaRPr lang="en-US" dirty="0"/>
          </a:p>
        </p:txBody>
      </p:sp>
      <p:sp>
        <p:nvSpPr>
          <p:cNvPr id="3" name="Content Placeholder 2"/>
          <p:cNvSpPr>
            <a:spLocks noGrp="1"/>
          </p:cNvSpPr>
          <p:nvPr>
            <p:ph idx="1"/>
          </p:nvPr>
        </p:nvSpPr>
        <p:spPr>
          <a:xfrm>
            <a:off x="228600" y="838200"/>
            <a:ext cx="8763000" cy="5995917"/>
          </a:xfrm>
        </p:spPr>
        <p:txBody>
          <a:bodyPr>
            <a:normAutofit fontScale="85000" lnSpcReduction="20000"/>
          </a:bodyPr>
          <a:lstStyle/>
          <a:p>
            <a:pPr lvl="0"/>
            <a:r>
              <a:rPr lang="en-US" dirty="0"/>
              <a:t>Please follow the lead of the teachers.  Our goal is to minimize any potential classroom disruptions.</a:t>
            </a:r>
          </a:p>
          <a:p>
            <a:pPr lvl="0"/>
            <a:r>
              <a:rPr lang="en-US" dirty="0"/>
              <a:t>Please follow your assigned schedule.  </a:t>
            </a:r>
            <a:endParaRPr lang="en-US" dirty="0" smtClean="0"/>
          </a:p>
          <a:p>
            <a:pPr lvl="0"/>
            <a:r>
              <a:rPr lang="en-US" dirty="0" smtClean="0"/>
              <a:t>Please </a:t>
            </a:r>
            <a:r>
              <a:rPr lang="en-US" dirty="0"/>
              <a:t>avoid any impromptu visits to unassigned classrooms.</a:t>
            </a:r>
          </a:p>
          <a:p>
            <a:pPr lvl="0"/>
            <a:r>
              <a:rPr lang="en-US" dirty="0"/>
              <a:t>Please be respectful of student confidentiality. </a:t>
            </a:r>
          </a:p>
          <a:p>
            <a:pPr lvl="0"/>
            <a:r>
              <a:rPr lang="en-US" dirty="0"/>
              <a:t>Please only use the Men’s restroom in the front main lobby</a:t>
            </a:r>
            <a:r>
              <a:rPr lang="en-US" dirty="0" smtClean="0"/>
              <a:t>.</a:t>
            </a:r>
            <a:endParaRPr lang="en-US" dirty="0"/>
          </a:p>
          <a:p>
            <a:pPr lvl="0"/>
            <a:r>
              <a:rPr lang="en-US" dirty="0"/>
              <a:t>Please keep our 3 school rules in mind as you go about your day.  (BE SAFE, BE RESPECTFUL and BE RESPONSIBLE</a:t>
            </a:r>
            <a:r>
              <a:rPr lang="en-US" dirty="0" smtClean="0"/>
              <a:t>)</a:t>
            </a:r>
          </a:p>
          <a:p>
            <a:pPr lvl="0"/>
            <a:r>
              <a:rPr lang="en-US" dirty="0" smtClean="0"/>
              <a:t>Please do not enter the staff lounge.</a:t>
            </a:r>
            <a:r>
              <a:rPr lang="en-US" dirty="0"/>
              <a:t/>
            </a:r>
            <a:br>
              <a:rPr lang="en-US" dirty="0"/>
            </a:br>
            <a:r>
              <a:rPr lang="en-US" dirty="0"/>
              <a:t/>
            </a:r>
            <a:br>
              <a:rPr lang="en-US" dirty="0"/>
            </a:br>
            <a:r>
              <a:rPr lang="en-US" dirty="0"/>
              <a:t/>
            </a:r>
            <a:br>
              <a:rPr lang="en-US" dirty="0"/>
            </a:br>
            <a:r>
              <a:rPr lang="en-US" dirty="0"/>
              <a:t>I have read the preceding information.</a:t>
            </a:r>
            <a:br>
              <a:rPr lang="en-US" dirty="0"/>
            </a:br>
            <a:r>
              <a:rPr lang="en-US" dirty="0"/>
              <a:t/>
            </a:r>
            <a:br>
              <a:rPr lang="en-US" dirty="0"/>
            </a:br>
            <a:r>
              <a:rPr lang="en-US" dirty="0"/>
              <a:t>X</a:t>
            </a:r>
            <a:r>
              <a:rPr lang="en-US" dirty="0" smtClean="0"/>
              <a:t>____________________________</a:t>
            </a:r>
            <a:r>
              <a:rPr lang="en-US" dirty="0"/>
              <a:t> </a:t>
            </a:r>
          </a:p>
          <a:p>
            <a:endParaRPr lang="en-US" dirty="0"/>
          </a:p>
        </p:txBody>
      </p:sp>
    </p:spTree>
    <p:extLst>
      <p:ext uri="{BB962C8B-B14F-4D97-AF65-F5344CB8AC3E}">
        <p14:creationId xmlns:p14="http://schemas.microsoft.com/office/powerpoint/2010/main" val="35318836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396"/>
            <a:ext cx="8229600" cy="1143004"/>
          </a:xfrm>
        </p:spPr>
        <p:txBody>
          <a:bodyPr/>
          <a:lstStyle/>
          <a:p>
            <a:pPr algn="l"/>
            <a:r>
              <a:rPr lang="en-US" dirty="0"/>
              <a:t> </a:t>
            </a:r>
            <a:r>
              <a:rPr lang="en-US" dirty="0" smtClean="0"/>
              <a:t>      </a:t>
            </a:r>
            <a:r>
              <a:rPr lang="en-US" u="sng" dirty="0" smtClean="0"/>
              <a:t>Watch D.O.G.S. </a:t>
            </a:r>
            <a:r>
              <a:rPr lang="en-US" b="1" u="sng" dirty="0" smtClean="0"/>
              <a:t>Do’s</a:t>
            </a:r>
            <a:endParaRPr lang="en-US" b="1" u="sng" dirty="0"/>
          </a:p>
        </p:txBody>
      </p:sp>
      <p:sp>
        <p:nvSpPr>
          <p:cNvPr id="3" name="Content Placeholder 2"/>
          <p:cNvSpPr>
            <a:spLocks noGrp="1"/>
          </p:cNvSpPr>
          <p:nvPr>
            <p:ph idx="1"/>
          </p:nvPr>
        </p:nvSpPr>
        <p:spPr>
          <a:xfrm>
            <a:off x="457200" y="1417638"/>
            <a:ext cx="8229600" cy="5135562"/>
          </a:xfrm>
        </p:spPr>
        <p:txBody>
          <a:bodyPr>
            <a:normAutofit fontScale="70000" lnSpcReduction="20000"/>
          </a:bodyPr>
          <a:lstStyle/>
          <a:p>
            <a:r>
              <a:rPr lang="en-US" dirty="0" smtClean="0"/>
              <a:t>Wear your Watch D.O.G.S. t-shirt to school</a:t>
            </a:r>
          </a:p>
          <a:p>
            <a:r>
              <a:rPr lang="en-US" dirty="0" smtClean="0"/>
              <a:t>Promote and model the Arrowhead School Rules</a:t>
            </a:r>
          </a:p>
          <a:p>
            <a:pPr lvl="1"/>
            <a:r>
              <a:rPr lang="en-US" dirty="0" smtClean="0"/>
              <a:t>Be Safe, Be Respectful, Be Responsible</a:t>
            </a:r>
          </a:p>
          <a:p>
            <a:r>
              <a:rPr lang="en-US" dirty="0" smtClean="0"/>
              <a:t>Be friendly and encouraging</a:t>
            </a:r>
          </a:p>
          <a:p>
            <a:r>
              <a:rPr lang="en-US" dirty="0" smtClean="0"/>
              <a:t>Monitor hallways and school grounds</a:t>
            </a:r>
          </a:p>
          <a:p>
            <a:r>
              <a:rPr lang="en-US" dirty="0" smtClean="0"/>
              <a:t>Assist in assigned areas</a:t>
            </a:r>
          </a:p>
          <a:p>
            <a:r>
              <a:rPr lang="en-US" dirty="0" smtClean="0"/>
              <a:t>Eat lunch WITH students</a:t>
            </a:r>
          </a:p>
          <a:p>
            <a:r>
              <a:rPr lang="en-US" dirty="0" smtClean="0"/>
              <a:t>Play or referee during recess</a:t>
            </a:r>
          </a:p>
          <a:p>
            <a:r>
              <a:rPr lang="en-US" dirty="0" smtClean="0"/>
              <a:t>Respect and  maintain student confidentiality</a:t>
            </a:r>
          </a:p>
          <a:p>
            <a:r>
              <a:rPr lang="en-US" dirty="0"/>
              <a:t>Be a HERO for the </a:t>
            </a:r>
            <a:r>
              <a:rPr lang="en-US" dirty="0" smtClean="0"/>
              <a:t>day</a:t>
            </a:r>
          </a:p>
          <a:p>
            <a:r>
              <a:rPr lang="en-US" dirty="0" smtClean="0"/>
              <a:t>Help our students adhere to the school rules</a:t>
            </a:r>
          </a:p>
          <a:p>
            <a:r>
              <a:rPr lang="en-US" dirty="0" smtClean="0"/>
              <a:t>Follow the lead of the Arrowhead Staff</a:t>
            </a:r>
          </a:p>
          <a:p>
            <a:r>
              <a:rPr lang="en-US" b="1" dirty="0" smtClean="0"/>
              <a:t>Please follow WD schedule</a:t>
            </a:r>
          </a:p>
          <a:p>
            <a:r>
              <a:rPr lang="en-US" b="1" dirty="0" smtClean="0"/>
              <a:t>Follow the teacher’s lead</a:t>
            </a:r>
            <a:endParaRPr lang="en-US" b="1" dirty="0"/>
          </a:p>
        </p:txBody>
      </p:sp>
      <p:pic>
        <p:nvPicPr>
          <p:cNvPr id="4" name="Picture 5" descr="C:\Users\aroberts\Desktop\Watch-DOG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152396"/>
            <a:ext cx="2438400" cy="1447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4911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 </a:t>
            </a:r>
            <a:r>
              <a:rPr lang="en-US" dirty="0" smtClean="0"/>
              <a:t>       </a:t>
            </a:r>
            <a:r>
              <a:rPr lang="en-US" u="sng" dirty="0" smtClean="0"/>
              <a:t>Watch D.O.G.S. </a:t>
            </a:r>
            <a:r>
              <a:rPr lang="en-US" b="1" u="sng" dirty="0" smtClean="0"/>
              <a:t>Don’ts</a:t>
            </a:r>
            <a:endParaRPr lang="en-US" b="1" dirty="0"/>
          </a:p>
        </p:txBody>
      </p:sp>
      <p:sp>
        <p:nvSpPr>
          <p:cNvPr id="3" name="Content Placeholder 2"/>
          <p:cNvSpPr>
            <a:spLocks noGrp="1"/>
          </p:cNvSpPr>
          <p:nvPr>
            <p:ph idx="1"/>
          </p:nvPr>
        </p:nvSpPr>
        <p:spPr>
          <a:xfrm>
            <a:off x="457200" y="1239982"/>
            <a:ext cx="8229600" cy="4886181"/>
          </a:xfrm>
        </p:spPr>
        <p:txBody>
          <a:bodyPr>
            <a:normAutofit fontScale="77500" lnSpcReduction="20000"/>
          </a:bodyPr>
          <a:lstStyle/>
          <a:p>
            <a:r>
              <a:rPr lang="en-US" dirty="0" smtClean="0"/>
              <a:t>Be alone or unsupervised with students</a:t>
            </a:r>
          </a:p>
          <a:p>
            <a:r>
              <a:rPr lang="en-US" dirty="0" smtClean="0"/>
              <a:t>Go into student restrooms</a:t>
            </a:r>
          </a:p>
          <a:p>
            <a:r>
              <a:rPr lang="en-US" dirty="0" smtClean="0"/>
              <a:t>Discuss politics or religion with students</a:t>
            </a:r>
          </a:p>
          <a:p>
            <a:r>
              <a:rPr lang="en-US" dirty="0" smtClean="0"/>
              <a:t>Share your Watch D.O.G.S.  t-shirt with someone who is not an approved volunteer</a:t>
            </a:r>
          </a:p>
          <a:p>
            <a:r>
              <a:rPr lang="en-US" dirty="0" smtClean="0"/>
              <a:t>Engage in any conduct that brings disrespect to self or students</a:t>
            </a:r>
          </a:p>
          <a:p>
            <a:r>
              <a:rPr lang="en-US" dirty="0" smtClean="0"/>
              <a:t>Try to handle a situation that you are unsure about or uncomfortable with (seek support from staff)</a:t>
            </a:r>
          </a:p>
          <a:p>
            <a:r>
              <a:rPr lang="en-US" dirty="0"/>
              <a:t>I</a:t>
            </a:r>
            <a:r>
              <a:rPr lang="en-US" dirty="0" smtClean="0"/>
              <a:t>ssue student consequences or discipline</a:t>
            </a:r>
          </a:p>
          <a:p>
            <a:r>
              <a:rPr lang="en-US" dirty="0" smtClean="0"/>
              <a:t>Please do not visit your child’s classroom during unscheduled times as this could cause a disruption</a:t>
            </a:r>
          </a:p>
          <a:p>
            <a:r>
              <a:rPr lang="en-US" dirty="0" smtClean="0"/>
              <a:t>Enter the staff </a:t>
            </a:r>
            <a:r>
              <a:rPr lang="en-US" dirty="0"/>
              <a:t>l</a:t>
            </a:r>
            <a:r>
              <a:rPr lang="en-US" dirty="0" smtClean="0"/>
              <a:t>ounge</a:t>
            </a:r>
          </a:p>
          <a:p>
            <a:pPr marL="0" indent="0">
              <a:buNone/>
            </a:pPr>
            <a:endParaRPr lang="en-US" dirty="0" smtClean="0"/>
          </a:p>
          <a:p>
            <a:endParaRPr lang="en-US" dirty="0" smtClean="0"/>
          </a:p>
          <a:p>
            <a:endParaRPr lang="en-US" dirty="0"/>
          </a:p>
        </p:txBody>
      </p:sp>
      <p:pic>
        <p:nvPicPr>
          <p:cNvPr id="4" name="Picture 6" descr="https://encrypted-tbn0.gstatic.com/images?q=tbn:ANd9GcToMvda4SxdeUbToK222HQMilYh_lVpAFUaMAT3bHdG1anLXIgFG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363682"/>
            <a:ext cx="15240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23935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Days to Help</a:t>
            </a:r>
            <a:endParaRPr lang="en-US" dirty="0"/>
          </a:p>
        </p:txBody>
      </p:sp>
      <p:sp>
        <p:nvSpPr>
          <p:cNvPr id="3" name="Content Placeholder 2"/>
          <p:cNvSpPr>
            <a:spLocks noGrp="1"/>
          </p:cNvSpPr>
          <p:nvPr>
            <p:ph idx="1"/>
          </p:nvPr>
        </p:nvSpPr>
        <p:spPr/>
        <p:txBody>
          <a:bodyPr/>
          <a:lstStyle/>
          <a:p>
            <a:r>
              <a:rPr lang="en-US" dirty="0" smtClean="0"/>
              <a:t>Halloween</a:t>
            </a:r>
          </a:p>
          <a:p>
            <a:r>
              <a:rPr lang="en-US" dirty="0" smtClean="0"/>
              <a:t>Veterans’ Day </a:t>
            </a:r>
            <a:r>
              <a:rPr lang="en-US" dirty="0" smtClean="0"/>
              <a:t>Assembly</a:t>
            </a:r>
            <a:endParaRPr lang="en-US" dirty="0" smtClean="0"/>
          </a:p>
          <a:p>
            <a:r>
              <a:rPr lang="en-US" dirty="0" smtClean="0"/>
              <a:t>Arrowhead </a:t>
            </a:r>
            <a:r>
              <a:rPr lang="en-US" dirty="0" smtClean="0"/>
              <a:t>Fundraising Day</a:t>
            </a:r>
            <a:endParaRPr lang="en-US" dirty="0" smtClean="0"/>
          </a:p>
          <a:p>
            <a:r>
              <a:rPr lang="en-US" dirty="0" smtClean="0"/>
              <a:t>Field Day</a:t>
            </a:r>
          </a:p>
          <a:p>
            <a:r>
              <a:rPr lang="en-US" dirty="0" smtClean="0"/>
              <a:t>Other special events TBD and shared throughout the school year.</a:t>
            </a:r>
            <a:endParaRPr lang="en-US" dirty="0"/>
          </a:p>
        </p:txBody>
      </p:sp>
    </p:spTree>
    <p:extLst>
      <p:ext uri="{BB962C8B-B14F-4D97-AF65-F5344CB8AC3E}">
        <p14:creationId xmlns:p14="http://schemas.microsoft.com/office/powerpoint/2010/main" val="2960840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Questions/Comments</a:t>
            </a:r>
            <a:endParaRPr lang="en-US" b="1" dirty="0"/>
          </a:p>
        </p:txBody>
      </p:sp>
      <p:pic>
        <p:nvPicPr>
          <p:cNvPr id="2050" name="Picture 2" descr="C:\Users\Chad\AppData\Local\Microsoft\Windows\Temporary Internet Files\Content.IE5\A0KBY4AM\MC900441902[1].wm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90800" y="1371600"/>
            <a:ext cx="3886200" cy="45920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12460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Calendar Sign up</a:t>
            </a:r>
            <a:endParaRPr lang="en-US" dirty="0"/>
          </a:p>
        </p:txBody>
      </p:sp>
      <p:sp>
        <p:nvSpPr>
          <p:cNvPr id="3" name="Content Placeholder 2"/>
          <p:cNvSpPr>
            <a:spLocks noGrp="1"/>
          </p:cNvSpPr>
          <p:nvPr>
            <p:ph idx="1"/>
          </p:nvPr>
        </p:nvSpPr>
        <p:spPr>
          <a:xfrm>
            <a:off x="457200" y="1257936"/>
            <a:ext cx="8229600" cy="4525963"/>
          </a:xfrm>
        </p:spPr>
        <p:txBody>
          <a:bodyPr/>
          <a:lstStyle/>
          <a:p>
            <a:r>
              <a:rPr lang="en-US" dirty="0" smtClean="0"/>
              <a:t>For now…..please sign up for one session.</a:t>
            </a:r>
          </a:p>
          <a:p>
            <a:r>
              <a:rPr lang="en-US" dirty="0" smtClean="0"/>
              <a:t>We want to allow the opportunity for dads to participate in the WD program.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2819400"/>
            <a:ext cx="7620000" cy="3810000"/>
          </a:xfrm>
          <a:prstGeom prst="rect">
            <a:avLst/>
          </a:prstGeom>
        </p:spPr>
      </p:pic>
    </p:spTree>
    <p:extLst>
      <p:ext uri="{BB962C8B-B14F-4D97-AF65-F5344CB8AC3E}">
        <p14:creationId xmlns:p14="http://schemas.microsoft.com/office/powerpoint/2010/main" val="1443691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Thank You…</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400" dirty="0" smtClean="0"/>
              <a:t>For attending this important evening and for expressing your interest in supporting the  </a:t>
            </a:r>
          </a:p>
          <a:p>
            <a:pPr marL="0" indent="0" algn="ctr">
              <a:buNone/>
            </a:pPr>
            <a:r>
              <a:rPr lang="en-US" sz="4400" dirty="0" smtClean="0"/>
              <a:t>Watch D.O.G.S. program!</a:t>
            </a:r>
            <a:endParaRPr lang="en-US" sz="44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4818204"/>
            <a:ext cx="1524000" cy="174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4800600"/>
            <a:ext cx="1524000" cy="174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4795548"/>
            <a:ext cx="1524000" cy="174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4790496"/>
            <a:ext cx="1524000" cy="174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818204"/>
            <a:ext cx="1524000" cy="174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7347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4114"/>
            <a:ext cx="8229600" cy="5135563"/>
          </a:xfrm>
        </p:spPr>
        <p:txBody>
          <a:bodyPr>
            <a:noAutofit/>
          </a:bodyPr>
          <a:lstStyle/>
          <a:p>
            <a:pPr marL="0" indent="0">
              <a:buNone/>
            </a:pPr>
            <a:endParaRPr lang="en-US" sz="2400" b="1" dirty="0" smtClean="0">
              <a:solidFill>
                <a:srgbClr val="7030A0"/>
              </a:solidFill>
            </a:endParaRPr>
          </a:p>
          <a:p>
            <a:pPr marL="0" indent="0">
              <a:buNone/>
            </a:pPr>
            <a:r>
              <a:rPr lang="en-US" sz="2400" b="1" dirty="0" smtClean="0">
                <a:solidFill>
                  <a:srgbClr val="7030A0"/>
                </a:solidFill>
              </a:rPr>
              <a:t>WATCH </a:t>
            </a:r>
            <a:r>
              <a:rPr lang="en-US" sz="2400" b="1" dirty="0">
                <a:solidFill>
                  <a:srgbClr val="7030A0"/>
                </a:solidFill>
              </a:rPr>
              <a:t>D.O.G.S. ® (Dads Of Great Students)</a:t>
            </a:r>
            <a:r>
              <a:rPr lang="en-US" sz="2400" dirty="0"/>
              <a:t> is an innovative father involvement, educational initiative of the National Center For Fathering. There are 2 primary goals of the WATCH D.O.G.S. ® </a:t>
            </a:r>
            <a:r>
              <a:rPr lang="en-US" sz="2400" dirty="0" smtClean="0"/>
              <a:t>program:</a:t>
            </a:r>
            <a:endParaRPr lang="en-US" sz="2400" dirty="0"/>
          </a:p>
          <a:p>
            <a:pPr marL="0" indent="0">
              <a:buNone/>
            </a:pPr>
            <a:r>
              <a:rPr lang="en-US" sz="2400" dirty="0"/>
              <a:t>	</a:t>
            </a:r>
          </a:p>
          <a:p>
            <a:pPr marL="457200" lvl="1" indent="0">
              <a:buNone/>
            </a:pPr>
            <a:r>
              <a:rPr lang="en-US" sz="2400" dirty="0" smtClean="0"/>
              <a:t>1) To </a:t>
            </a:r>
            <a:r>
              <a:rPr lang="en-US" sz="2400" dirty="0"/>
              <a:t>provide positive male role models for the students, </a:t>
            </a:r>
            <a:r>
              <a:rPr lang="en-US" sz="2400" dirty="0" smtClean="0"/>
              <a:t>   </a:t>
            </a:r>
          </a:p>
          <a:p>
            <a:pPr marL="457200" lvl="1" indent="0">
              <a:buNone/>
            </a:pPr>
            <a:r>
              <a:rPr lang="en-US" sz="2400" dirty="0" smtClean="0"/>
              <a:t>demonstrating </a:t>
            </a:r>
            <a:r>
              <a:rPr lang="en-US" sz="2400" dirty="0"/>
              <a:t>by their presence that </a:t>
            </a:r>
            <a:r>
              <a:rPr lang="en-US" sz="2400" dirty="0" smtClean="0"/>
              <a:t>education </a:t>
            </a:r>
            <a:r>
              <a:rPr lang="en-US" sz="2400" dirty="0"/>
              <a:t>is important</a:t>
            </a:r>
            <a:r>
              <a:rPr lang="en-US" sz="2400" dirty="0" smtClean="0"/>
              <a:t>.</a:t>
            </a:r>
            <a:br>
              <a:rPr lang="en-US" sz="2400" dirty="0" smtClean="0"/>
            </a:br>
            <a:endParaRPr lang="en-US" sz="2400" dirty="0"/>
          </a:p>
          <a:p>
            <a:pPr marL="457200" lvl="1" indent="0">
              <a:buNone/>
            </a:pPr>
            <a:r>
              <a:rPr lang="en-US" sz="2400" dirty="0" smtClean="0"/>
              <a:t>2</a:t>
            </a:r>
            <a:r>
              <a:rPr lang="en-US" sz="2400" dirty="0"/>
              <a:t>) To provide extra sets of eyes and ears to enhance school security and reduce bullying</a:t>
            </a:r>
            <a:r>
              <a:rPr lang="en-US" sz="2400" dirty="0" smtClean="0"/>
              <a:t>.</a:t>
            </a:r>
          </a:p>
          <a:p>
            <a:pPr marL="0" indent="0">
              <a:buNone/>
            </a:pPr>
            <a:r>
              <a:rPr lang="en-US" sz="1400" dirty="0"/>
              <a:t> </a:t>
            </a:r>
          </a:p>
        </p:txBody>
      </p:sp>
      <p:pic>
        <p:nvPicPr>
          <p:cNvPr id="4" name="Picture 7" descr="C:\Users\aroberts\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228600"/>
            <a:ext cx="2375064" cy="13300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8973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Information</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pPr marL="0" indent="0">
              <a:buNone/>
            </a:pPr>
            <a:r>
              <a:rPr lang="en-US" sz="1600" b="1" dirty="0">
                <a:solidFill>
                  <a:srgbClr val="7030A0"/>
                </a:solidFill>
              </a:rPr>
              <a:t>WATCH D.O.G.S.® </a:t>
            </a:r>
            <a:r>
              <a:rPr lang="en-US" sz="1600" dirty="0"/>
              <a:t>began in 1998 in a </a:t>
            </a:r>
            <a:r>
              <a:rPr lang="en-US" sz="1600" b="1" dirty="0"/>
              <a:t>single</a:t>
            </a:r>
            <a:r>
              <a:rPr lang="en-US" sz="1600" dirty="0"/>
              <a:t> school in Springdale, Arkansas and has since grown into a nationally recognized program that has brought hundreds of thousands of fathers and father figures into the school classrooms and hallways across the country, creating millions of hours of “in school” volunteer time and having a tremendously positive impact on the educational process.</a:t>
            </a:r>
          </a:p>
          <a:p>
            <a:pPr marL="0" indent="0">
              <a:buNone/>
            </a:pPr>
            <a:endParaRPr lang="en-US" sz="1600" dirty="0"/>
          </a:p>
          <a:p>
            <a:pPr marL="0" indent="0">
              <a:buNone/>
            </a:pPr>
            <a:r>
              <a:rPr lang="en-US" sz="1600" b="1" dirty="0"/>
              <a:t>Program Benefits</a:t>
            </a:r>
            <a:endParaRPr lang="en-US" sz="1600" dirty="0"/>
          </a:p>
          <a:p>
            <a:pPr lvl="1"/>
            <a:r>
              <a:rPr lang="en-US" sz="1600" dirty="0"/>
              <a:t>Students gain positive male role models.</a:t>
            </a:r>
          </a:p>
          <a:p>
            <a:pPr lvl="1"/>
            <a:r>
              <a:rPr lang="en-US" sz="1600" dirty="0"/>
              <a:t>Schools gain an extra set of eyes and ears. The presence of a father or father figure will provide an additional deterrent to bullying, enhance a sense of security in the building, and will help to create an environment conducive to learning.</a:t>
            </a:r>
          </a:p>
          <a:p>
            <a:pPr lvl="1"/>
            <a:r>
              <a:rPr lang="en-US" sz="1600" dirty="0"/>
              <a:t>Fathers get a glimpse of their </a:t>
            </a:r>
            <a:r>
              <a:rPr lang="en-US" sz="1600" dirty="0" smtClean="0"/>
              <a:t>child’s </a:t>
            </a:r>
            <a:r>
              <a:rPr lang="en-US" sz="1600" dirty="0"/>
              <a:t>everyday world and learn about the increasingly complex challenges and decisions today’s youth are facing. As a result, they can learn to relate better to </a:t>
            </a:r>
            <a:r>
              <a:rPr lang="en-US" sz="1600" dirty="0" smtClean="0"/>
              <a:t>students </a:t>
            </a:r>
            <a:r>
              <a:rPr lang="en-US" sz="1600" dirty="0"/>
              <a:t>and hopefully connect with them.</a:t>
            </a:r>
          </a:p>
          <a:p>
            <a:pPr lvl="1"/>
            <a:r>
              <a:rPr lang="en-US" sz="1600" dirty="0"/>
              <a:t>Fathers gain a greater awareness of the positive impact they can have on their student’s life in three critical areas including: academic performance, self-esteem</a:t>
            </a:r>
            <a:r>
              <a:rPr lang="en-US" sz="1600" dirty="0" smtClean="0"/>
              <a:t>, and </a:t>
            </a:r>
            <a:r>
              <a:rPr lang="en-US" sz="1600" dirty="0"/>
              <a:t>social behavior.</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13115"/>
            <a:ext cx="1600200" cy="897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13115"/>
            <a:ext cx="1600200" cy="897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0838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229600" cy="5219700"/>
          </a:xfrm>
        </p:spPr>
        <p:txBody>
          <a:bodyPr>
            <a:noAutofit/>
          </a:bodyPr>
          <a:lstStyle/>
          <a:p>
            <a:pPr marL="0" indent="0" algn="ctr">
              <a:buNone/>
            </a:pPr>
            <a:r>
              <a:rPr lang="en-US" sz="2800" b="1" u="sng" dirty="0">
                <a:solidFill>
                  <a:srgbClr val="7030A0"/>
                </a:solidFill>
              </a:rPr>
              <a:t>Who are </a:t>
            </a:r>
            <a:r>
              <a:rPr lang="en-US" sz="2800" b="1" u="sng" dirty="0" smtClean="0">
                <a:solidFill>
                  <a:srgbClr val="7030A0"/>
                </a:solidFill>
              </a:rPr>
              <a:t>Watch D.O.G.S </a:t>
            </a:r>
            <a:r>
              <a:rPr lang="en-US" sz="2800" b="1" u="sng" dirty="0">
                <a:solidFill>
                  <a:srgbClr val="7030A0"/>
                </a:solidFill>
              </a:rPr>
              <a:t>(Dads Of Great Students</a:t>
            </a:r>
            <a:r>
              <a:rPr lang="en-US" sz="2800" b="1" u="sng" dirty="0" smtClean="0">
                <a:solidFill>
                  <a:srgbClr val="7030A0"/>
                </a:solidFill>
              </a:rPr>
              <a:t>)?</a:t>
            </a:r>
            <a:endParaRPr lang="en-US" sz="2800" dirty="0"/>
          </a:p>
          <a:p>
            <a:r>
              <a:rPr lang="en-US" sz="2200" dirty="0" smtClean="0"/>
              <a:t>Watch D.O.G.S. are fathers, grandfathers, uncles, and other father-figures who volunteer for at least one day each year at an official WATCH D.O.G.S. ® school throughout the day.</a:t>
            </a:r>
          </a:p>
          <a:p>
            <a:r>
              <a:rPr lang="en-US" sz="2200" dirty="0" smtClean="0"/>
              <a:t>We are in year five of the program and our students and staff are very appreciative of having Watch Dogs in the building.</a:t>
            </a:r>
          </a:p>
          <a:p>
            <a:r>
              <a:rPr lang="en-US" sz="2200" dirty="0" smtClean="0"/>
              <a:t>Thanks to all the Watch Dogs who have volunteered their time and service to Arrowhead thus far.</a:t>
            </a:r>
          </a:p>
          <a:p>
            <a:r>
              <a:rPr lang="en-US" sz="2200" dirty="0" smtClean="0"/>
              <a:t>We look forward to having you here as a “first time” Watch Dog or a repeat customer.</a:t>
            </a:r>
          </a:p>
          <a:p>
            <a:pPr marL="0" indent="0">
              <a:buNone/>
            </a:pPr>
            <a:endParaRPr lang="en-US" sz="2000" dirty="0" smtClean="0"/>
          </a:p>
          <a:p>
            <a:pPr marL="0" indent="0">
              <a:buNone/>
            </a:pPr>
            <a:endParaRPr lang="en-US" sz="2000" dirty="0" smtClean="0"/>
          </a:p>
          <a:p>
            <a:pPr marL="0" indent="0">
              <a:buNone/>
            </a:pPr>
            <a:r>
              <a:rPr lang="en-US" sz="2000" dirty="0"/>
              <a:t> </a:t>
            </a:r>
          </a:p>
          <a:p>
            <a:endParaRPr lang="en-US" sz="1400" dirty="0"/>
          </a:p>
        </p:txBody>
      </p:sp>
      <p:pic>
        <p:nvPicPr>
          <p:cNvPr id="4" name="Picture 6" descr="C:\Users\aroberts\Desktop\imagesCAKQY5T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55" y="5181600"/>
            <a:ext cx="3077308" cy="13335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C:\Users\aroberts\Desktop\imagesCAKQY5T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8834" y="5169477"/>
            <a:ext cx="3077308" cy="13335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C:\Users\aroberts\Desktop\imagesCAKQY5T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5029200"/>
            <a:ext cx="3077308" cy="133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1431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Watch Dogs help Arrowhead</a:t>
            </a:r>
            <a:endParaRPr lang="en-US" sz="3600" dirty="0"/>
          </a:p>
        </p:txBody>
      </p:sp>
      <p:sp>
        <p:nvSpPr>
          <p:cNvPr id="3" name="Content Placeholder 2"/>
          <p:cNvSpPr>
            <a:spLocks noGrp="1"/>
          </p:cNvSpPr>
          <p:nvPr>
            <p:ph idx="1"/>
          </p:nvPr>
        </p:nvSpPr>
        <p:spPr>
          <a:xfrm>
            <a:off x="457200" y="1143000"/>
            <a:ext cx="8229600" cy="5486400"/>
          </a:xfrm>
        </p:spPr>
        <p:txBody>
          <a:bodyPr>
            <a:normAutofit fontScale="55000" lnSpcReduction="20000"/>
          </a:bodyPr>
          <a:lstStyle/>
          <a:p>
            <a:r>
              <a:rPr lang="en-US" sz="4200" dirty="0"/>
              <a:t>Watch D.O.G.S may read and work on flash cards with </a:t>
            </a:r>
            <a:r>
              <a:rPr lang="en-US" sz="4200" dirty="0" smtClean="0"/>
              <a:t>students. </a:t>
            </a:r>
            <a:endParaRPr lang="en-US" sz="4200" dirty="0"/>
          </a:p>
          <a:p>
            <a:r>
              <a:rPr lang="en-US" sz="4200" dirty="0"/>
              <a:t>Play at </a:t>
            </a:r>
            <a:r>
              <a:rPr lang="en-US" sz="4200" dirty="0" smtClean="0"/>
              <a:t>recess or </a:t>
            </a:r>
            <a:r>
              <a:rPr lang="en-US" sz="4200" dirty="0"/>
              <a:t>eat lunch with </a:t>
            </a:r>
            <a:r>
              <a:rPr lang="en-US" sz="4200" dirty="0" smtClean="0"/>
              <a:t>students.</a:t>
            </a:r>
            <a:endParaRPr lang="en-US" sz="4200" dirty="0"/>
          </a:p>
          <a:p>
            <a:r>
              <a:rPr lang="en-US" sz="4200" dirty="0"/>
              <a:t>Watch the school entrances and </a:t>
            </a:r>
            <a:r>
              <a:rPr lang="en-US" sz="4200" dirty="0" smtClean="0"/>
              <a:t>monitor hallways.</a:t>
            </a:r>
          </a:p>
          <a:p>
            <a:r>
              <a:rPr lang="en-US" sz="4200" dirty="0" smtClean="0"/>
              <a:t>Check school doors and help in the cafeteria.</a:t>
            </a:r>
            <a:endParaRPr lang="en-US" sz="4200" dirty="0"/>
          </a:p>
          <a:p>
            <a:r>
              <a:rPr lang="en-US" sz="4200" dirty="0"/>
              <a:t>Assist with traffic flow and any other assigned activities where they actively engage with not only their own </a:t>
            </a:r>
            <a:r>
              <a:rPr lang="en-US" sz="4200" dirty="0" smtClean="0"/>
              <a:t>children, </a:t>
            </a:r>
            <a:r>
              <a:rPr lang="en-US" sz="4200" dirty="0"/>
              <a:t>but other students as well. </a:t>
            </a:r>
          </a:p>
          <a:p>
            <a:r>
              <a:rPr lang="en-US" sz="4200" dirty="0"/>
              <a:t>Many school principals have reported that the mere presence of </a:t>
            </a:r>
            <a:r>
              <a:rPr lang="en-US" sz="4200" dirty="0" smtClean="0"/>
              <a:t>Watch </a:t>
            </a:r>
            <a:r>
              <a:rPr lang="en-US" sz="4200" dirty="0"/>
              <a:t>D.O.G.S. dramatically reduces reports of bullying. </a:t>
            </a:r>
            <a:endParaRPr lang="en-US" sz="4200" dirty="0" smtClean="0"/>
          </a:p>
          <a:p>
            <a:r>
              <a:rPr lang="en-US" sz="4200" dirty="0" smtClean="0"/>
              <a:t>On </a:t>
            </a:r>
            <a:r>
              <a:rPr lang="en-US" sz="4200" dirty="0"/>
              <a:t>the day of their participation, Watch D.O.G.S are given a brief review of their involvement and they wear an official WATCH D.O.G.S.</a:t>
            </a:r>
            <a:r>
              <a:rPr lang="en-US" sz="4200" b="1" dirty="0"/>
              <a:t>® </a:t>
            </a:r>
            <a:r>
              <a:rPr lang="en-US" sz="4200" dirty="0"/>
              <a:t>t-shirt with a disposable ‘Dog Tag’ identifying them as Watch D.O.G.S</a:t>
            </a:r>
            <a:r>
              <a:rPr lang="en-US" sz="4200" dirty="0" smtClean="0"/>
              <a:t>.</a:t>
            </a:r>
          </a:p>
          <a:p>
            <a:r>
              <a:rPr lang="en-US" sz="4200" dirty="0" smtClean="0"/>
              <a:t>If you do not have an official WD T-Shirt, one will be provided. </a:t>
            </a:r>
          </a:p>
          <a:p>
            <a:r>
              <a:rPr lang="en-US" sz="4200" b="1" dirty="0" smtClean="0"/>
              <a:t>***We do allow half day Watch Dog Volunteers*** AM/PM Kindergarten</a:t>
            </a:r>
          </a:p>
          <a:p>
            <a:pPr marL="0" indent="0">
              <a:buNone/>
            </a:pPr>
            <a:r>
              <a:rPr lang="en-US" dirty="0"/>
              <a:t> </a:t>
            </a:r>
          </a:p>
          <a:p>
            <a:endParaRPr lang="en-US" sz="2000" dirty="0"/>
          </a:p>
        </p:txBody>
      </p:sp>
    </p:spTree>
    <p:extLst>
      <p:ext uri="{BB962C8B-B14F-4D97-AF65-F5344CB8AC3E}">
        <p14:creationId xmlns:p14="http://schemas.microsoft.com/office/powerpoint/2010/main" val="3645144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48581638"/>
              </p:ext>
            </p:extLst>
          </p:nvPr>
        </p:nvGraphicFramePr>
        <p:xfrm>
          <a:off x="152400" y="1953637"/>
          <a:ext cx="8839200" cy="4603964"/>
        </p:xfrm>
        <a:graphic>
          <a:graphicData uri="http://schemas.openxmlformats.org/drawingml/2006/table">
            <a:tbl>
              <a:tblPr firstRow="1" firstCol="1" bandRow="1">
                <a:tableStyleId>{5C22544A-7EE6-4342-B048-85BDC9FD1C3A}</a:tableStyleId>
              </a:tblPr>
              <a:tblGrid>
                <a:gridCol w="1674319">
                  <a:extLst>
                    <a:ext uri="{9D8B030D-6E8A-4147-A177-3AD203B41FA5}">
                      <a16:colId xmlns:a16="http://schemas.microsoft.com/office/drawing/2014/main" val="20000"/>
                    </a:ext>
                  </a:extLst>
                </a:gridCol>
                <a:gridCol w="7164881">
                  <a:extLst>
                    <a:ext uri="{9D8B030D-6E8A-4147-A177-3AD203B41FA5}">
                      <a16:colId xmlns:a16="http://schemas.microsoft.com/office/drawing/2014/main" val="20001"/>
                    </a:ext>
                  </a:extLst>
                </a:gridCol>
              </a:tblGrid>
              <a:tr h="226847">
                <a:tc>
                  <a:txBody>
                    <a:bodyPr/>
                    <a:lstStyle/>
                    <a:p>
                      <a:pPr marL="0" marR="0" algn="ctr">
                        <a:spcBef>
                          <a:spcPts val="0"/>
                        </a:spcBef>
                        <a:spcAft>
                          <a:spcPts val="0"/>
                        </a:spcAft>
                      </a:pPr>
                      <a:r>
                        <a:rPr lang="en-US" sz="1600" dirty="0">
                          <a:effectLst/>
                        </a:rPr>
                        <a:t>Time</a:t>
                      </a:r>
                      <a:endParaRPr lang="en-US" sz="1200" dirty="0">
                        <a:effectLst/>
                        <a:latin typeface="Times New Roman"/>
                        <a:ea typeface="Calibri"/>
                        <a:cs typeface="Times New Roman"/>
                      </a:endParaRPr>
                    </a:p>
                  </a:txBody>
                  <a:tcPr marL="66558" marR="66558" marT="0" marB="0"/>
                </a:tc>
                <a:tc>
                  <a:txBody>
                    <a:bodyPr/>
                    <a:lstStyle/>
                    <a:p>
                      <a:pPr marL="0" marR="0" algn="ctr">
                        <a:spcBef>
                          <a:spcPts val="0"/>
                        </a:spcBef>
                        <a:spcAft>
                          <a:spcPts val="0"/>
                        </a:spcAft>
                      </a:pPr>
                      <a:r>
                        <a:rPr lang="en-US" sz="1600" dirty="0">
                          <a:effectLst/>
                        </a:rPr>
                        <a:t>Activity</a:t>
                      </a:r>
                      <a:endParaRPr lang="en-US" sz="1200" dirty="0">
                        <a:effectLst/>
                        <a:latin typeface="Times New Roman"/>
                        <a:ea typeface="Calibri"/>
                        <a:cs typeface="Times New Roman"/>
                      </a:endParaRPr>
                    </a:p>
                  </a:txBody>
                  <a:tcPr marL="66558" marR="66558" marT="0" marB="0"/>
                </a:tc>
                <a:extLst>
                  <a:ext uri="{0D108BD9-81ED-4DB2-BD59-A6C34878D82A}">
                    <a16:rowId xmlns:a16="http://schemas.microsoft.com/office/drawing/2014/main" val="10000"/>
                  </a:ext>
                </a:extLst>
              </a:tr>
              <a:tr h="396982">
                <a:tc>
                  <a:txBody>
                    <a:bodyPr/>
                    <a:lstStyle/>
                    <a:p>
                      <a:pPr marL="0" marR="0">
                        <a:spcBef>
                          <a:spcPts val="0"/>
                        </a:spcBef>
                        <a:spcAft>
                          <a:spcPts val="0"/>
                        </a:spcAft>
                      </a:pPr>
                      <a:r>
                        <a:rPr lang="en-US" sz="1400">
                          <a:effectLst/>
                        </a:rPr>
                        <a:t>8:30</a:t>
                      </a:r>
                      <a:endParaRPr lang="en-US" sz="1200">
                        <a:effectLst/>
                        <a:latin typeface="Times New Roman"/>
                        <a:ea typeface="Calibri"/>
                        <a:cs typeface="Times New Roman"/>
                      </a:endParaRPr>
                    </a:p>
                  </a:txBody>
                  <a:tcPr marL="66558" marR="66558" marT="0" marB="0"/>
                </a:tc>
                <a:tc>
                  <a:txBody>
                    <a:bodyPr/>
                    <a:lstStyle/>
                    <a:p>
                      <a:pPr marL="0" marR="0">
                        <a:spcBef>
                          <a:spcPts val="0"/>
                        </a:spcBef>
                        <a:spcAft>
                          <a:spcPts val="0"/>
                        </a:spcAft>
                      </a:pPr>
                      <a:r>
                        <a:rPr lang="en-US" sz="1400">
                          <a:effectLst/>
                        </a:rPr>
                        <a:t>Arrival &amp; check in with child.  Have pic taken for Wall of Fame Review of the day’s schedule </a:t>
                      </a:r>
                      <a:endParaRPr lang="en-US" sz="1200">
                        <a:effectLst/>
                        <a:latin typeface="Times New Roman"/>
                        <a:ea typeface="Calibri"/>
                        <a:cs typeface="Times New Roman"/>
                      </a:endParaRPr>
                    </a:p>
                  </a:txBody>
                  <a:tcPr marL="66558" marR="66558" marT="0" marB="0"/>
                </a:tc>
                <a:extLst>
                  <a:ext uri="{0D108BD9-81ED-4DB2-BD59-A6C34878D82A}">
                    <a16:rowId xmlns:a16="http://schemas.microsoft.com/office/drawing/2014/main" val="10001"/>
                  </a:ext>
                </a:extLst>
              </a:tr>
              <a:tr h="198491">
                <a:tc>
                  <a:txBody>
                    <a:bodyPr/>
                    <a:lstStyle/>
                    <a:p>
                      <a:pPr marL="0" marR="0">
                        <a:spcBef>
                          <a:spcPts val="0"/>
                        </a:spcBef>
                        <a:spcAft>
                          <a:spcPts val="0"/>
                        </a:spcAft>
                      </a:pPr>
                      <a:r>
                        <a:rPr lang="en-US" sz="1400">
                          <a:effectLst/>
                        </a:rPr>
                        <a:t>8:55-9:00</a:t>
                      </a:r>
                      <a:endParaRPr lang="en-US" sz="1200">
                        <a:effectLst/>
                        <a:latin typeface="Times New Roman"/>
                        <a:ea typeface="Calibri"/>
                        <a:cs typeface="Times New Roman"/>
                      </a:endParaRPr>
                    </a:p>
                  </a:txBody>
                  <a:tcPr marL="66558" marR="66558" marT="0" marB="0"/>
                </a:tc>
                <a:tc>
                  <a:txBody>
                    <a:bodyPr/>
                    <a:lstStyle/>
                    <a:p>
                      <a:pPr marL="0" marR="0">
                        <a:spcBef>
                          <a:spcPts val="0"/>
                        </a:spcBef>
                        <a:spcAft>
                          <a:spcPts val="0"/>
                        </a:spcAft>
                      </a:pPr>
                      <a:r>
                        <a:rPr lang="en-US" sz="1400">
                          <a:effectLst/>
                        </a:rPr>
                        <a:t>Greet students at bus loop</a:t>
                      </a:r>
                      <a:endParaRPr lang="en-US" sz="1200">
                        <a:effectLst/>
                        <a:latin typeface="Times New Roman"/>
                        <a:ea typeface="Calibri"/>
                        <a:cs typeface="Times New Roman"/>
                      </a:endParaRPr>
                    </a:p>
                  </a:txBody>
                  <a:tcPr marL="66558" marR="66558" marT="0" marB="0"/>
                </a:tc>
                <a:extLst>
                  <a:ext uri="{0D108BD9-81ED-4DB2-BD59-A6C34878D82A}">
                    <a16:rowId xmlns:a16="http://schemas.microsoft.com/office/drawing/2014/main" val="10002"/>
                  </a:ext>
                </a:extLst>
              </a:tr>
              <a:tr h="198491">
                <a:tc>
                  <a:txBody>
                    <a:bodyPr/>
                    <a:lstStyle/>
                    <a:p>
                      <a:pPr marL="0" marR="0">
                        <a:spcBef>
                          <a:spcPts val="0"/>
                        </a:spcBef>
                        <a:spcAft>
                          <a:spcPts val="0"/>
                        </a:spcAft>
                      </a:pPr>
                      <a:r>
                        <a:rPr lang="en-US" sz="1400">
                          <a:effectLst/>
                        </a:rPr>
                        <a:t>9:05-9:10</a:t>
                      </a:r>
                      <a:endParaRPr lang="en-US" sz="1200">
                        <a:effectLst/>
                        <a:latin typeface="Times New Roman"/>
                        <a:ea typeface="Calibri"/>
                        <a:cs typeface="Times New Roman"/>
                      </a:endParaRPr>
                    </a:p>
                  </a:txBody>
                  <a:tcPr marL="66558" marR="66558" marT="0" marB="0"/>
                </a:tc>
                <a:tc>
                  <a:txBody>
                    <a:bodyPr/>
                    <a:lstStyle/>
                    <a:p>
                      <a:pPr marL="0" marR="0">
                        <a:spcBef>
                          <a:spcPts val="0"/>
                        </a:spcBef>
                        <a:spcAft>
                          <a:spcPts val="0"/>
                        </a:spcAft>
                      </a:pPr>
                      <a:r>
                        <a:rPr lang="en-US" sz="1400">
                          <a:effectLst/>
                        </a:rPr>
                        <a:t>Morning Announcements (main office)</a:t>
                      </a:r>
                      <a:endParaRPr lang="en-US" sz="1200">
                        <a:effectLst/>
                        <a:latin typeface="Times New Roman"/>
                        <a:ea typeface="Calibri"/>
                        <a:cs typeface="Times New Roman"/>
                      </a:endParaRPr>
                    </a:p>
                  </a:txBody>
                  <a:tcPr marL="66558" marR="66558" marT="0" marB="0"/>
                </a:tc>
                <a:extLst>
                  <a:ext uri="{0D108BD9-81ED-4DB2-BD59-A6C34878D82A}">
                    <a16:rowId xmlns:a16="http://schemas.microsoft.com/office/drawing/2014/main" val="10003"/>
                  </a:ext>
                </a:extLst>
              </a:tr>
              <a:tr h="198491">
                <a:tc>
                  <a:txBody>
                    <a:bodyPr/>
                    <a:lstStyle/>
                    <a:p>
                      <a:pPr marL="0" marR="0">
                        <a:spcBef>
                          <a:spcPts val="0"/>
                        </a:spcBef>
                        <a:spcAft>
                          <a:spcPts val="0"/>
                        </a:spcAft>
                      </a:pPr>
                      <a:r>
                        <a:rPr lang="en-US" sz="1400">
                          <a:effectLst/>
                        </a:rPr>
                        <a:t>9:10-9:15</a:t>
                      </a:r>
                      <a:endParaRPr lang="en-US" sz="1200">
                        <a:effectLst/>
                        <a:latin typeface="Times New Roman"/>
                        <a:ea typeface="Calibri"/>
                        <a:cs typeface="Times New Roman"/>
                      </a:endParaRPr>
                    </a:p>
                  </a:txBody>
                  <a:tcPr marL="66558" marR="66558" marT="0" marB="0"/>
                </a:tc>
                <a:tc>
                  <a:txBody>
                    <a:bodyPr/>
                    <a:lstStyle/>
                    <a:p>
                      <a:pPr marL="0" marR="0">
                        <a:spcBef>
                          <a:spcPts val="0"/>
                        </a:spcBef>
                        <a:spcAft>
                          <a:spcPts val="0"/>
                        </a:spcAft>
                      </a:pPr>
                      <a:r>
                        <a:rPr lang="en-US" sz="1400">
                          <a:effectLst/>
                        </a:rPr>
                        <a:t>Building walk-thru and grounds</a:t>
                      </a:r>
                      <a:endParaRPr lang="en-US" sz="1200">
                        <a:effectLst/>
                        <a:latin typeface="Times New Roman"/>
                        <a:ea typeface="Calibri"/>
                        <a:cs typeface="Times New Roman"/>
                      </a:endParaRPr>
                    </a:p>
                  </a:txBody>
                  <a:tcPr marL="66558" marR="66558" marT="0" marB="0"/>
                </a:tc>
                <a:extLst>
                  <a:ext uri="{0D108BD9-81ED-4DB2-BD59-A6C34878D82A}">
                    <a16:rowId xmlns:a16="http://schemas.microsoft.com/office/drawing/2014/main" val="10004"/>
                  </a:ext>
                </a:extLst>
              </a:tr>
              <a:tr h="198491">
                <a:tc>
                  <a:txBody>
                    <a:bodyPr/>
                    <a:lstStyle/>
                    <a:p>
                      <a:pPr marL="0" marR="0">
                        <a:spcBef>
                          <a:spcPts val="0"/>
                        </a:spcBef>
                        <a:spcAft>
                          <a:spcPts val="0"/>
                        </a:spcAft>
                      </a:pPr>
                      <a:r>
                        <a:rPr lang="en-US" sz="1400">
                          <a:effectLst/>
                        </a:rPr>
                        <a:t>9:15-9:50</a:t>
                      </a:r>
                      <a:endParaRPr lang="en-US" sz="1200">
                        <a:effectLst/>
                        <a:latin typeface="Times New Roman"/>
                        <a:ea typeface="Calibri"/>
                        <a:cs typeface="Times New Roman"/>
                      </a:endParaRPr>
                    </a:p>
                  </a:txBody>
                  <a:tcPr marL="66558" marR="66558" marT="0" marB="0"/>
                </a:tc>
                <a:tc>
                  <a:txBody>
                    <a:bodyPr/>
                    <a:lstStyle/>
                    <a:p>
                      <a:pPr marL="0" marR="0">
                        <a:spcBef>
                          <a:spcPts val="0"/>
                        </a:spcBef>
                        <a:spcAft>
                          <a:spcPts val="0"/>
                        </a:spcAft>
                      </a:pPr>
                      <a:r>
                        <a:rPr lang="en-US" sz="1400" dirty="0">
                          <a:effectLst/>
                        </a:rPr>
                        <a:t>Visit 1st Grade Wing Team Time </a:t>
                      </a:r>
                      <a:endParaRPr lang="en-US" sz="1200" dirty="0">
                        <a:effectLst/>
                        <a:latin typeface="Times New Roman"/>
                        <a:ea typeface="Calibri"/>
                        <a:cs typeface="Times New Roman"/>
                      </a:endParaRPr>
                    </a:p>
                  </a:txBody>
                  <a:tcPr marL="66558" marR="66558" marT="0" marB="0"/>
                </a:tc>
                <a:extLst>
                  <a:ext uri="{0D108BD9-81ED-4DB2-BD59-A6C34878D82A}">
                    <a16:rowId xmlns:a16="http://schemas.microsoft.com/office/drawing/2014/main" val="10005"/>
                  </a:ext>
                </a:extLst>
              </a:tr>
              <a:tr h="198491">
                <a:tc>
                  <a:txBody>
                    <a:bodyPr/>
                    <a:lstStyle/>
                    <a:p>
                      <a:pPr marL="0" marR="0">
                        <a:spcBef>
                          <a:spcPts val="0"/>
                        </a:spcBef>
                        <a:spcAft>
                          <a:spcPts val="0"/>
                        </a:spcAft>
                      </a:pPr>
                      <a:r>
                        <a:rPr lang="en-US" sz="1400">
                          <a:effectLst/>
                        </a:rPr>
                        <a:t>9:50-10:10</a:t>
                      </a:r>
                      <a:endParaRPr lang="en-US" sz="1200">
                        <a:effectLst/>
                        <a:latin typeface="Times New Roman"/>
                        <a:ea typeface="Calibri"/>
                        <a:cs typeface="Times New Roman"/>
                      </a:endParaRPr>
                    </a:p>
                  </a:txBody>
                  <a:tcPr marL="66558" marR="66558" marT="0" marB="0"/>
                </a:tc>
                <a:tc>
                  <a:txBody>
                    <a:bodyPr/>
                    <a:lstStyle/>
                    <a:p>
                      <a:pPr marL="0" marR="0">
                        <a:spcBef>
                          <a:spcPts val="0"/>
                        </a:spcBef>
                        <a:spcAft>
                          <a:spcPts val="0"/>
                        </a:spcAft>
                      </a:pPr>
                      <a:r>
                        <a:rPr lang="en-US" sz="1400">
                          <a:effectLst/>
                        </a:rPr>
                        <a:t>Help George in the cafeteria with table set-up</a:t>
                      </a:r>
                      <a:endParaRPr lang="en-US" sz="1200">
                        <a:effectLst/>
                        <a:latin typeface="Times New Roman"/>
                        <a:ea typeface="Calibri"/>
                        <a:cs typeface="Times New Roman"/>
                      </a:endParaRPr>
                    </a:p>
                  </a:txBody>
                  <a:tcPr marL="66558" marR="66558" marT="0" marB="0"/>
                </a:tc>
                <a:extLst>
                  <a:ext uri="{0D108BD9-81ED-4DB2-BD59-A6C34878D82A}">
                    <a16:rowId xmlns:a16="http://schemas.microsoft.com/office/drawing/2014/main" val="10006"/>
                  </a:ext>
                </a:extLst>
              </a:tr>
              <a:tr h="340270">
                <a:tc>
                  <a:txBody>
                    <a:bodyPr/>
                    <a:lstStyle/>
                    <a:p>
                      <a:pPr marL="0" marR="0">
                        <a:spcBef>
                          <a:spcPts val="0"/>
                        </a:spcBef>
                        <a:spcAft>
                          <a:spcPts val="0"/>
                        </a:spcAft>
                      </a:pPr>
                      <a:r>
                        <a:rPr lang="en-US" sz="1400">
                          <a:effectLst/>
                        </a:rPr>
                        <a:t>10:10-11:00</a:t>
                      </a:r>
                      <a:endParaRPr lang="en-US" sz="1200">
                        <a:effectLst/>
                        <a:latin typeface="Times New Roman"/>
                        <a:ea typeface="Calibri"/>
                        <a:cs typeface="Times New Roman"/>
                      </a:endParaRPr>
                    </a:p>
                  </a:txBody>
                  <a:tcPr marL="66558" marR="66558" marT="0" marB="0"/>
                </a:tc>
                <a:tc>
                  <a:txBody>
                    <a:bodyPr/>
                    <a:lstStyle/>
                    <a:p>
                      <a:pPr marL="0" marR="0">
                        <a:spcBef>
                          <a:spcPts val="0"/>
                        </a:spcBef>
                        <a:spcAft>
                          <a:spcPts val="0"/>
                        </a:spcAft>
                      </a:pPr>
                      <a:r>
                        <a:rPr lang="en-US" sz="1400" dirty="0">
                          <a:effectLst/>
                        </a:rPr>
                        <a:t>3</a:t>
                      </a:r>
                      <a:r>
                        <a:rPr lang="en-US" sz="1400" baseline="30000" dirty="0">
                          <a:effectLst/>
                        </a:rPr>
                        <a:t>rd</a:t>
                      </a:r>
                      <a:r>
                        <a:rPr lang="en-US" sz="1400" dirty="0">
                          <a:effectLst/>
                        </a:rPr>
                        <a:t> Grade Special Visit, Mrs. Yocum</a:t>
                      </a:r>
                      <a:endParaRPr lang="en-US" sz="1200" dirty="0">
                        <a:effectLst/>
                      </a:endParaRPr>
                    </a:p>
                    <a:p>
                      <a:pPr marL="0" marR="0">
                        <a:spcBef>
                          <a:spcPts val="0"/>
                        </a:spcBef>
                        <a:spcAft>
                          <a:spcPts val="0"/>
                        </a:spcAft>
                      </a:pPr>
                      <a:r>
                        <a:rPr lang="en-US" sz="1000" dirty="0">
                          <a:effectLst/>
                        </a:rPr>
                        <a:t>PE______    Art_______    Music_______    </a:t>
                      </a:r>
                      <a:r>
                        <a:rPr lang="en-US" sz="1000" dirty="0" err="1">
                          <a:effectLst/>
                        </a:rPr>
                        <a:t>Library__X</a:t>
                      </a:r>
                      <a:r>
                        <a:rPr lang="en-US" sz="1000" dirty="0">
                          <a:effectLst/>
                        </a:rPr>
                        <a:t>___</a:t>
                      </a:r>
                      <a:endParaRPr lang="en-US" sz="1200" dirty="0">
                        <a:effectLst/>
                        <a:latin typeface="Times New Roman"/>
                        <a:ea typeface="Calibri"/>
                        <a:cs typeface="Times New Roman"/>
                      </a:endParaRPr>
                    </a:p>
                  </a:txBody>
                  <a:tcPr marL="66558" marR="66558" marT="0" marB="0"/>
                </a:tc>
                <a:extLst>
                  <a:ext uri="{0D108BD9-81ED-4DB2-BD59-A6C34878D82A}">
                    <a16:rowId xmlns:a16="http://schemas.microsoft.com/office/drawing/2014/main" val="10007"/>
                  </a:ext>
                </a:extLst>
              </a:tr>
              <a:tr h="396982">
                <a:tc>
                  <a:txBody>
                    <a:bodyPr/>
                    <a:lstStyle/>
                    <a:p>
                      <a:pPr marL="0" marR="0">
                        <a:spcBef>
                          <a:spcPts val="0"/>
                        </a:spcBef>
                        <a:spcAft>
                          <a:spcPts val="0"/>
                        </a:spcAft>
                      </a:pPr>
                      <a:r>
                        <a:rPr lang="en-US" sz="1400">
                          <a:effectLst/>
                        </a:rPr>
                        <a:t>11:10-11:55</a:t>
                      </a:r>
                      <a:endParaRPr lang="en-US" sz="1200">
                        <a:effectLst/>
                        <a:latin typeface="Times New Roman"/>
                        <a:ea typeface="Calibri"/>
                        <a:cs typeface="Times New Roman"/>
                      </a:endParaRPr>
                    </a:p>
                  </a:txBody>
                  <a:tcPr marL="66558" marR="66558" marT="0" marB="0"/>
                </a:tc>
                <a:tc>
                  <a:txBody>
                    <a:bodyPr/>
                    <a:lstStyle/>
                    <a:p>
                      <a:pPr marL="0" marR="0">
                        <a:spcBef>
                          <a:spcPts val="0"/>
                        </a:spcBef>
                        <a:spcAft>
                          <a:spcPts val="0"/>
                        </a:spcAft>
                      </a:pPr>
                      <a:r>
                        <a:rPr lang="en-US" sz="1400">
                          <a:effectLst/>
                        </a:rPr>
                        <a:t>Attend student lunches (cafeteria) OR attend kindergarten recess (back playground)</a:t>
                      </a:r>
                      <a:endParaRPr lang="en-US" sz="1200">
                        <a:effectLst/>
                        <a:latin typeface="Times New Roman"/>
                        <a:ea typeface="Calibri"/>
                        <a:cs typeface="Times New Roman"/>
                      </a:endParaRPr>
                    </a:p>
                  </a:txBody>
                  <a:tcPr marL="66558" marR="66558" marT="0" marB="0"/>
                </a:tc>
                <a:extLst>
                  <a:ext uri="{0D108BD9-81ED-4DB2-BD59-A6C34878D82A}">
                    <a16:rowId xmlns:a16="http://schemas.microsoft.com/office/drawing/2014/main" val="10008"/>
                  </a:ext>
                </a:extLst>
              </a:tr>
              <a:tr h="203447">
                <a:tc>
                  <a:txBody>
                    <a:bodyPr/>
                    <a:lstStyle/>
                    <a:p>
                      <a:pPr marL="0" marR="0">
                        <a:spcBef>
                          <a:spcPts val="0"/>
                        </a:spcBef>
                        <a:spcAft>
                          <a:spcPts val="0"/>
                        </a:spcAft>
                      </a:pPr>
                      <a:r>
                        <a:rPr lang="en-US" sz="1400">
                          <a:effectLst/>
                        </a:rPr>
                        <a:t>12:00-12:30</a:t>
                      </a:r>
                      <a:endParaRPr lang="en-US" sz="1200">
                        <a:effectLst/>
                        <a:latin typeface="Times New Roman"/>
                        <a:ea typeface="Calibri"/>
                        <a:cs typeface="Times New Roman"/>
                      </a:endParaRPr>
                    </a:p>
                  </a:txBody>
                  <a:tcPr marL="66558" marR="66558" marT="0" marB="0"/>
                </a:tc>
                <a:tc>
                  <a:txBody>
                    <a:bodyPr/>
                    <a:lstStyle/>
                    <a:p>
                      <a:pPr marL="0" marR="0">
                        <a:spcBef>
                          <a:spcPts val="0"/>
                        </a:spcBef>
                        <a:spcAft>
                          <a:spcPts val="0"/>
                        </a:spcAft>
                      </a:pPr>
                      <a:r>
                        <a:rPr lang="en-US" sz="1400">
                          <a:effectLst/>
                        </a:rPr>
                        <a:t>Continue with lunches OR attend 1</a:t>
                      </a:r>
                      <a:r>
                        <a:rPr lang="en-US" sz="1400" baseline="30000">
                          <a:effectLst/>
                        </a:rPr>
                        <a:t>st</a:t>
                      </a:r>
                      <a:r>
                        <a:rPr lang="en-US" sz="1400">
                          <a:effectLst/>
                        </a:rPr>
                        <a:t> grade recess (back playground)</a:t>
                      </a:r>
                      <a:endParaRPr lang="en-US" sz="1200">
                        <a:effectLst/>
                        <a:latin typeface="Times New Roman"/>
                        <a:ea typeface="Calibri"/>
                        <a:cs typeface="Times New Roman"/>
                      </a:endParaRPr>
                    </a:p>
                  </a:txBody>
                  <a:tcPr marL="66558" marR="66558" marT="0" marB="0"/>
                </a:tc>
                <a:extLst>
                  <a:ext uri="{0D108BD9-81ED-4DB2-BD59-A6C34878D82A}">
                    <a16:rowId xmlns:a16="http://schemas.microsoft.com/office/drawing/2014/main" val="10009"/>
                  </a:ext>
                </a:extLst>
              </a:tr>
              <a:tr h="198491">
                <a:tc>
                  <a:txBody>
                    <a:bodyPr/>
                    <a:lstStyle/>
                    <a:p>
                      <a:pPr marL="0" marR="0">
                        <a:spcBef>
                          <a:spcPts val="0"/>
                        </a:spcBef>
                        <a:spcAft>
                          <a:spcPts val="0"/>
                        </a:spcAft>
                      </a:pPr>
                      <a:r>
                        <a:rPr lang="en-US" sz="1400">
                          <a:effectLst/>
                        </a:rPr>
                        <a:t>12:30-12:45</a:t>
                      </a:r>
                      <a:endParaRPr lang="en-US" sz="1200">
                        <a:effectLst/>
                        <a:latin typeface="Times New Roman"/>
                        <a:ea typeface="Calibri"/>
                        <a:cs typeface="Times New Roman"/>
                      </a:endParaRPr>
                    </a:p>
                  </a:txBody>
                  <a:tcPr marL="66558" marR="66558" marT="0" marB="0"/>
                </a:tc>
                <a:tc>
                  <a:txBody>
                    <a:bodyPr/>
                    <a:lstStyle/>
                    <a:p>
                      <a:pPr marL="0" marR="0">
                        <a:spcBef>
                          <a:spcPts val="0"/>
                        </a:spcBef>
                        <a:spcAft>
                          <a:spcPts val="0"/>
                        </a:spcAft>
                      </a:pPr>
                      <a:r>
                        <a:rPr lang="en-US" sz="1400">
                          <a:effectLst/>
                        </a:rPr>
                        <a:t>Monitor hallway and outside grounds  </a:t>
                      </a:r>
                      <a:endParaRPr lang="en-US" sz="1200">
                        <a:effectLst/>
                        <a:latin typeface="Times New Roman"/>
                        <a:ea typeface="Calibri"/>
                        <a:cs typeface="Times New Roman"/>
                      </a:endParaRPr>
                    </a:p>
                  </a:txBody>
                  <a:tcPr marL="66558" marR="66558" marT="0" marB="0"/>
                </a:tc>
                <a:extLst>
                  <a:ext uri="{0D108BD9-81ED-4DB2-BD59-A6C34878D82A}">
                    <a16:rowId xmlns:a16="http://schemas.microsoft.com/office/drawing/2014/main" val="10010"/>
                  </a:ext>
                </a:extLst>
              </a:tr>
              <a:tr h="198491">
                <a:tc>
                  <a:txBody>
                    <a:bodyPr/>
                    <a:lstStyle/>
                    <a:p>
                      <a:pPr marL="0" marR="0">
                        <a:spcBef>
                          <a:spcPts val="0"/>
                        </a:spcBef>
                        <a:spcAft>
                          <a:spcPts val="0"/>
                        </a:spcAft>
                      </a:pPr>
                      <a:r>
                        <a:rPr lang="en-US" sz="1400">
                          <a:effectLst/>
                        </a:rPr>
                        <a:t>12:45-1:15</a:t>
                      </a:r>
                      <a:endParaRPr lang="en-US" sz="1200">
                        <a:effectLst/>
                        <a:latin typeface="Times New Roman"/>
                        <a:ea typeface="Calibri"/>
                        <a:cs typeface="Times New Roman"/>
                      </a:endParaRPr>
                    </a:p>
                  </a:txBody>
                  <a:tcPr marL="66558" marR="66558" marT="0" marB="0"/>
                </a:tc>
                <a:tc>
                  <a:txBody>
                    <a:bodyPr/>
                    <a:lstStyle/>
                    <a:p>
                      <a:pPr marL="0" marR="0">
                        <a:spcBef>
                          <a:spcPts val="0"/>
                        </a:spcBef>
                        <a:spcAft>
                          <a:spcPts val="0"/>
                        </a:spcAft>
                      </a:pPr>
                      <a:r>
                        <a:rPr lang="en-US" sz="1400">
                          <a:effectLst/>
                        </a:rPr>
                        <a:t>Attend 4</a:t>
                      </a:r>
                      <a:r>
                        <a:rPr lang="en-US" sz="1400" baseline="30000">
                          <a:effectLst/>
                        </a:rPr>
                        <a:t>th</a:t>
                      </a:r>
                      <a:r>
                        <a:rPr lang="en-US" sz="1400">
                          <a:effectLst/>
                        </a:rPr>
                        <a:t> Grade recess (side playground) </a:t>
                      </a:r>
                      <a:endParaRPr lang="en-US" sz="1200">
                        <a:effectLst/>
                        <a:latin typeface="Times New Roman"/>
                        <a:ea typeface="Calibri"/>
                        <a:cs typeface="Times New Roman"/>
                      </a:endParaRPr>
                    </a:p>
                  </a:txBody>
                  <a:tcPr marL="66558" marR="66558" marT="0" marB="0"/>
                </a:tc>
                <a:extLst>
                  <a:ext uri="{0D108BD9-81ED-4DB2-BD59-A6C34878D82A}">
                    <a16:rowId xmlns:a16="http://schemas.microsoft.com/office/drawing/2014/main" val="10011"/>
                  </a:ext>
                </a:extLst>
              </a:tr>
              <a:tr h="198491">
                <a:tc>
                  <a:txBody>
                    <a:bodyPr/>
                    <a:lstStyle/>
                    <a:p>
                      <a:pPr marL="0" marR="0">
                        <a:spcBef>
                          <a:spcPts val="0"/>
                        </a:spcBef>
                        <a:spcAft>
                          <a:spcPts val="0"/>
                        </a:spcAft>
                      </a:pPr>
                      <a:r>
                        <a:rPr lang="en-US" sz="1400" dirty="0">
                          <a:effectLst/>
                        </a:rPr>
                        <a:t>1:15 -1:25</a:t>
                      </a:r>
                      <a:endParaRPr lang="en-US" sz="1200" dirty="0">
                        <a:effectLst/>
                        <a:latin typeface="Times New Roman"/>
                        <a:ea typeface="Calibri"/>
                        <a:cs typeface="Times New Roman"/>
                      </a:endParaRPr>
                    </a:p>
                  </a:txBody>
                  <a:tcPr marL="66558" marR="66558" marT="0" marB="0"/>
                </a:tc>
                <a:tc>
                  <a:txBody>
                    <a:bodyPr/>
                    <a:lstStyle/>
                    <a:p>
                      <a:pPr marL="0" marR="0">
                        <a:spcBef>
                          <a:spcPts val="0"/>
                        </a:spcBef>
                        <a:spcAft>
                          <a:spcPts val="0"/>
                        </a:spcAft>
                      </a:pPr>
                      <a:r>
                        <a:rPr lang="en-US" sz="1400" dirty="0">
                          <a:effectLst/>
                        </a:rPr>
                        <a:t>Break…</a:t>
                      </a:r>
                      <a:r>
                        <a:rPr lang="en-US" sz="1200" dirty="0">
                          <a:effectLst/>
                        </a:rPr>
                        <a:t>feel free to enjoy some Scooby Snacks  from main office</a:t>
                      </a:r>
                      <a:endParaRPr lang="en-US" sz="1200" dirty="0">
                        <a:effectLst/>
                        <a:latin typeface="Times New Roman"/>
                        <a:ea typeface="Calibri"/>
                        <a:cs typeface="Times New Roman"/>
                      </a:endParaRPr>
                    </a:p>
                  </a:txBody>
                  <a:tcPr marL="66558" marR="66558" marT="0" marB="0"/>
                </a:tc>
                <a:extLst>
                  <a:ext uri="{0D108BD9-81ED-4DB2-BD59-A6C34878D82A}">
                    <a16:rowId xmlns:a16="http://schemas.microsoft.com/office/drawing/2014/main" val="10012"/>
                  </a:ext>
                </a:extLst>
              </a:tr>
              <a:tr h="198491">
                <a:tc>
                  <a:txBody>
                    <a:bodyPr/>
                    <a:lstStyle/>
                    <a:p>
                      <a:pPr marL="0" marR="0">
                        <a:spcBef>
                          <a:spcPts val="0"/>
                        </a:spcBef>
                        <a:spcAft>
                          <a:spcPts val="0"/>
                        </a:spcAft>
                      </a:pPr>
                      <a:r>
                        <a:rPr lang="en-US" sz="1400">
                          <a:effectLst/>
                        </a:rPr>
                        <a:t>1:25-1:55</a:t>
                      </a:r>
                      <a:endParaRPr lang="en-US" sz="1200">
                        <a:effectLst/>
                        <a:latin typeface="Times New Roman"/>
                        <a:ea typeface="Calibri"/>
                        <a:cs typeface="Times New Roman"/>
                      </a:endParaRPr>
                    </a:p>
                  </a:txBody>
                  <a:tcPr marL="66558" marR="66558" marT="0" marB="0"/>
                </a:tc>
                <a:tc>
                  <a:txBody>
                    <a:bodyPr/>
                    <a:lstStyle/>
                    <a:p>
                      <a:pPr marL="0" marR="0">
                        <a:spcBef>
                          <a:spcPts val="0"/>
                        </a:spcBef>
                        <a:spcAft>
                          <a:spcPts val="0"/>
                        </a:spcAft>
                      </a:pPr>
                      <a:r>
                        <a:rPr lang="en-US" sz="1400">
                          <a:effectLst/>
                        </a:rPr>
                        <a:t>Assist art teacher with hallway artwork</a:t>
                      </a:r>
                      <a:endParaRPr lang="en-US" sz="1200">
                        <a:effectLst/>
                        <a:latin typeface="Times New Roman"/>
                        <a:ea typeface="Calibri"/>
                        <a:cs typeface="Times New Roman"/>
                      </a:endParaRPr>
                    </a:p>
                  </a:txBody>
                  <a:tcPr marL="66558" marR="66558" marT="0" marB="0"/>
                </a:tc>
                <a:extLst>
                  <a:ext uri="{0D108BD9-81ED-4DB2-BD59-A6C34878D82A}">
                    <a16:rowId xmlns:a16="http://schemas.microsoft.com/office/drawing/2014/main" val="10013"/>
                  </a:ext>
                </a:extLst>
              </a:tr>
              <a:tr h="198491">
                <a:tc>
                  <a:txBody>
                    <a:bodyPr/>
                    <a:lstStyle/>
                    <a:p>
                      <a:pPr marL="0" marR="0">
                        <a:spcBef>
                          <a:spcPts val="0"/>
                        </a:spcBef>
                        <a:spcAft>
                          <a:spcPts val="0"/>
                        </a:spcAft>
                      </a:pPr>
                      <a:r>
                        <a:rPr lang="en-US" sz="1400">
                          <a:effectLst/>
                        </a:rPr>
                        <a:t>1:55-2:25</a:t>
                      </a:r>
                      <a:endParaRPr lang="en-US" sz="1200">
                        <a:effectLst/>
                        <a:latin typeface="Times New Roman"/>
                        <a:ea typeface="Calibri"/>
                        <a:cs typeface="Times New Roman"/>
                      </a:endParaRPr>
                    </a:p>
                  </a:txBody>
                  <a:tcPr marL="66558" marR="66558" marT="0" marB="0"/>
                </a:tc>
                <a:tc>
                  <a:txBody>
                    <a:bodyPr/>
                    <a:lstStyle/>
                    <a:p>
                      <a:pPr marL="0" marR="0">
                        <a:spcBef>
                          <a:spcPts val="0"/>
                        </a:spcBef>
                        <a:spcAft>
                          <a:spcPts val="0"/>
                        </a:spcAft>
                      </a:pPr>
                      <a:r>
                        <a:rPr lang="en-US" sz="1400">
                          <a:effectLst/>
                        </a:rPr>
                        <a:t>Attend 2</a:t>
                      </a:r>
                      <a:r>
                        <a:rPr lang="en-US" sz="1400" baseline="30000">
                          <a:effectLst/>
                        </a:rPr>
                        <a:t>nd</a:t>
                      </a:r>
                      <a:r>
                        <a:rPr lang="en-US" sz="1400">
                          <a:effectLst/>
                        </a:rPr>
                        <a:t> Grade recess (side playground)</a:t>
                      </a:r>
                      <a:endParaRPr lang="en-US" sz="1200">
                        <a:effectLst/>
                        <a:latin typeface="Times New Roman"/>
                        <a:ea typeface="Calibri"/>
                        <a:cs typeface="Times New Roman"/>
                      </a:endParaRPr>
                    </a:p>
                  </a:txBody>
                  <a:tcPr marL="66558" marR="66558" marT="0" marB="0"/>
                </a:tc>
                <a:extLst>
                  <a:ext uri="{0D108BD9-81ED-4DB2-BD59-A6C34878D82A}">
                    <a16:rowId xmlns:a16="http://schemas.microsoft.com/office/drawing/2014/main" val="10014"/>
                  </a:ext>
                </a:extLst>
              </a:tr>
              <a:tr h="198491">
                <a:tc>
                  <a:txBody>
                    <a:bodyPr/>
                    <a:lstStyle/>
                    <a:p>
                      <a:pPr marL="0" marR="0">
                        <a:spcBef>
                          <a:spcPts val="0"/>
                        </a:spcBef>
                        <a:spcAft>
                          <a:spcPts val="0"/>
                        </a:spcAft>
                      </a:pPr>
                      <a:r>
                        <a:rPr lang="en-US" sz="1400">
                          <a:effectLst/>
                        </a:rPr>
                        <a:t>2:30-2:45</a:t>
                      </a:r>
                      <a:endParaRPr lang="en-US" sz="1200">
                        <a:effectLst/>
                        <a:latin typeface="Times New Roman"/>
                        <a:ea typeface="Calibri"/>
                        <a:cs typeface="Times New Roman"/>
                      </a:endParaRPr>
                    </a:p>
                  </a:txBody>
                  <a:tcPr marL="66558" marR="66558" marT="0" marB="0"/>
                </a:tc>
                <a:tc>
                  <a:txBody>
                    <a:bodyPr/>
                    <a:lstStyle/>
                    <a:p>
                      <a:pPr marL="0" marR="0">
                        <a:spcBef>
                          <a:spcPts val="0"/>
                        </a:spcBef>
                        <a:spcAft>
                          <a:spcPts val="0"/>
                        </a:spcAft>
                      </a:pPr>
                      <a:r>
                        <a:rPr lang="en-US" sz="1400">
                          <a:effectLst/>
                        </a:rPr>
                        <a:t>Attend Kindergarten recess (back playground)</a:t>
                      </a:r>
                      <a:endParaRPr lang="en-US" sz="1200">
                        <a:effectLst/>
                        <a:latin typeface="Times New Roman"/>
                        <a:ea typeface="Calibri"/>
                        <a:cs typeface="Times New Roman"/>
                      </a:endParaRPr>
                    </a:p>
                  </a:txBody>
                  <a:tcPr marL="66558" marR="66558" marT="0" marB="0"/>
                </a:tc>
                <a:extLst>
                  <a:ext uri="{0D108BD9-81ED-4DB2-BD59-A6C34878D82A}">
                    <a16:rowId xmlns:a16="http://schemas.microsoft.com/office/drawing/2014/main" val="10015"/>
                  </a:ext>
                </a:extLst>
              </a:tr>
              <a:tr h="198491">
                <a:tc>
                  <a:txBody>
                    <a:bodyPr/>
                    <a:lstStyle/>
                    <a:p>
                      <a:pPr marL="0" marR="0">
                        <a:spcBef>
                          <a:spcPts val="0"/>
                        </a:spcBef>
                        <a:spcAft>
                          <a:spcPts val="0"/>
                        </a:spcAft>
                      </a:pPr>
                      <a:r>
                        <a:rPr lang="en-US" sz="1400">
                          <a:effectLst/>
                        </a:rPr>
                        <a:t>2:50-3:20</a:t>
                      </a:r>
                      <a:endParaRPr lang="en-US" sz="1200">
                        <a:effectLst/>
                        <a:latin typeface="Times New Roman"/>
                        <a:ea typeface="Calibri"/>
                        <a:cs typeface="Times New Roman"/>
                      </a:endParaRPr>
                    </a:p>
                  </a:txBody>
                  <a:tcPr marL="66558" marR="66558" marT="0" marB="0"/>
                </a:tc>
                <a:tc>
                  <a:txBody>
                    <a:bodyPr/>
                    <a:lstStyle/>
                    <a:p>
                      <a:pPr marL="0" marR="0">
                        <a:spcBef>
                          <a:spcPts val="0"/>
                        </a:spcBef>
                        <a:spcAft>
                          <a:spcPts val="0"/>
                        </a:spcAft>
                      </a:pPr>
                      <a:r>
                        <a:rPr lang="en-US" sz="1400">
                          <a:effectLst/>
                        </a:rPr>
                        <a:t>Attend 3</a:t>
                      </a:r>
                      <a:r>
                        <a:rPr lang="en-US" sz="1400" baseline="30000">
                          <a:effectLst/>
                        </a:rPr>
                        <a:t>rd</a:t>
                      </a:r>
                      <a:r>
                        <a:rPr lang="en-US" sz="1400">
                          <a:effectLst/>
                        </a:rPr>
                        <a:t> Grade recess (back playground) </a:t>
                      </a:r>
                      <a:endParaRPr lang="en-US" sz="1200">
                        <a:effectLst/>
                        <a:latin typeface="Times New Roman"/>
                        <a:ea typeface="Calibri"/>
                        <a:cs typeface="Times New Roman"/>
                      </a:endParaRPr>
                    </a:p>
                  </a:txBody>
                  <a:tcPr marL="66558" marR="66558" marT="0" marB="0"/>
                </a:tc>
                <a:extLst>
                  <a:ext uri="{0D108BD9-81ED-4DB2-BD59-A6C34878D82A}">
                    <a16:rowId xmlns:a16="http://schemas.microsoft.com/office/drawing/2014/main" val="10016"/>
                  </a:ext>
                </a:extLst>
              </a:tr>
              <a:tr h="198491">
                <a:tc>
                  <a:txBody>
                    <a:bodyPr/>
                    <a:lstStyle/>
                    <a:p>
                      <a:pPr marL="0" marR="0">
                        <a:spcBef>
                          <a:spcPts val="0"/>
                        </a:spcBef>
                        <a:spcAft>
                          <a:spcPts val="0"/>
                        </a:spcAft>
                      </a:pPr>
                      <a:r>
                        <a:rPr lang="en-US" sz="1400">
                          <a:effectLst/>
                        </a:rPr>
                        <a:t>3:20-3:30</a:t>
                      </a:r>
                      <a:endParaRPr lang="en-US" sz="1200">
                        <a:effectLst/>
                        <a:latin typeface="Times New Roman"/>
                        <a:ea typeface="Calibri"/>
                        <a:cs typeface="Times New Roman"/>
                      </a:endParaRPr>
                    </a:p>
                  </a:txBody>
                  <a:tcPr marL="66558" marR="66558" marT="0" marB="0"/>
                </a:tc>
                <a:tc>
                  <a:txBody>
                    <a:bodyPr/>
                    <a:lstStyle/>
                    <a:p>
                      <a:pPr marL="0" marR="0">
                        <a:spcBef>
                          <a:spcPts val="0"/>
                        </a:spcBef>
                        <a:spcAft>
                          <a:spcPts val="0"/>
                        </a:spcAft>
                      </a:pPr>
                      <a:r>
                        <a:rPr lang="en-US" sz="1400">
                          <a:effectLst/>
                        </a:rPr>
                        <a:t>Complete Watch Dog Survey Computer Lab –room 147 </a:t>
                      </a:r>
                      <a:endParaRPr lang="en-US" sz="1200">
                        <a:effectLst/>
                        <a:latin typeface="Times New Roman"/>
                        <a:ea typeface="Calibri"/>
                        <a:cs typeface="Times New Roman"/>
                      </a:endParaRPr>
                    </a:p>
                  </a:txBody>
                  <a:tcPr marL="66558" marR="66558" marT="0" marB="0"/>
                </a:tc>
                <a:extLst>
                  <a:ext uri="{0D108BD9-81ED-4DB2-BD59-A6C34878D82A}">
                    <a16:rowId xmlns:a16="http://schemas.microsoft.com/office/drawing/2014/main" val="10017"/>
                  </a:ext>
                </a:extLst>
              </a:tr>
              <a:tr h="198491">
                <a:tc>
                  <a:txBody>
                    <a:bodyPr/>
                    <a:lstStyle/>
                    <a:p>
                      <a:pPr marL="0" marR="0">
                        <a:spcBef>
                          <a:spcPts val="0"/>
                        </a:spcBef>
                        <a:spcAft>
                          <a:spcPts val="0"/>
                        </a:spcAft>
                      </a:pPr>
                      <a:r>
                        <a:rPr lang="en-US" sz="1400">
                          <a:effectLst/>
                        </a:rPr>
                        <a:t>3:30-3:40</a:t>
                      </a:r>
                      <a:endParaRPr lang="en-US" sz="1200">
                        <a:effectLst/>
                        <a:latin typeface="Times New Roman"/>
                        <a:ea typeface="Calibri"/>
                        <a:cs typeface="Times New Roman"/>
                      </a:endParaRPr>
                    </a:p>
                  </a:txBody>
                  <a:tcPr marL="66558" marR="66558" marT="0" marB="0"/>
                </a:tc>
                <a:tc>
                  <a:txBody>
                    <a:bodyPr/>
                    <a:lstStyle/>
                    <a:p>
                      <a:pPr marL="0" marR="0">
                        <a:spcBef>
                          <a:spcPts val="0"/>
                        </a:spcBef>
                        <a:spcAft>
                          <a:spcPts val="0"/>
                        </a:spcAft>
                      </a:pPr>
                      <a:r>
                        <a:rPr lang="en-US" sz="1400" dirty="0">
                          <a:effectLst/>
                        </a:rPr>
                        <a:t>Afternoon Announcements Dismissal/Assist at front bus loop</a:t>
                      </a:r>
                      <a:endParaRPr lang="en-US" sz="1200" dirty="0">
                        <a:effectLst/>
                        <a:latin typeface="Times New Roman"/>
                        <a:ea typeface="Calibri"/>
                        <a:cs typeface="Times New Roman"/>
                      </a:endParaRPr>
                    </a:p>
                  </a:txBody>
                  <a:tcPr marL="66558" marR="66558" marT="0" marB="0"/>
                </a:tc>
                <a:extLst>
                  <a:ext uri="{0D108BD9-81ED-4DB2-BD59-A6C34878D82A}">
                    <a16:rowId xmlns:a16="http://schemas.microsoft.com/office/drawing/2014/main" val="10018"/>
                  </a:ext>
                </a:extLst>
              </a:tr>
            </a:tbl>
          </a:graphicData>
        </a:graphic>
      </p:graphicFrame>
      <p:sp>
        <p:nvSpPr>
          <p:cNvPr id="5" name="Rectangle 1"/>
          <p:cNvSpPr>
            <a:spLocks noChangeArrowheads="1"/>
          </p:cNvSpPr>
          <p:nvPr/>
        </p:nvSpPr>
        <p:spPr bwMode="auto">
          <a:xfrm>
            <a:off x="152400" y="168533"/>
            <a:ext cx="861060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Watch D.O.G.S. Schedule </a:t>
            </a:r>
            <a:endParaRPr kumimoji="0" lang="en-US" alt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*Please wear </a:t>
            </a:r>
            <a:r>
              <a:rPr kumimoji="0" lang="en-US" altLang="en-US"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WatchDOG</a:t>
            </a:r>
            <a:r>
              <a:rPr kumimoji="0" lang="en-US" alt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t-shirt and visitor pass at all times when volunteering.  </a:t>
            </a:r>
            <a:endParaRPr kumimoji="0" lang="en-US" alt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During</a:t>
            </a:r>
            <a:r>
              <a:rPr kumimoji="0" lang="en-US" alt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altLang="en-US" sz="12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lunch</a:t>
            </a:r>
            <a:r>
              <a:rPr kumimoji="0" lang="en-US" alt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feel free to eat lunch with your child or consider sitting with a student who looks like they may a buddy.  If possible, please offer to assist lunch teachers with cleaning tables, etc.  </a:t>
            </a:r>
            <a:endParaRPr kumimoji="0" lang="en-US" alt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During </a:t>
            </a:r>
            <a:r>
              <a:rPr kumimoji="0" lang="en-US" altLang="en-US" sz="12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recess</a:t>
            </a:r>
            <a:r>
              <a:rPr kumimoji="0" lang="en-US" alt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please consider: joining a game with a group of students, helping students referee a game, or talking with a student who looks like they may need a buddy.  </a:t>
            </a:r>
            <a:endParaRPr kumimoji="0" lang="en-US" alt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access the survey, please do the following:</a:t>
            </a:r>
            <a:r>
              <a:rPr lang="en-US" altLang="en-US" sz="900" dirty="0"/>
              <a:t> </a:t>
            </a:r>
            <a:r>
              <a:rPr kumimoji="0" lang="en-US" alt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2"/>
              </a:rPr>
              <a:t>www.fathers.com/</a:t>
            </a:r>
            <a:r>
              <a:rPr kumimoji="0" lang="en-US" alt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2"/>
              </a:rPr>
              <a:t>watchdogs</a:t>
            </a:r>
            <a:r>
              <a:rPr lang="en-US" altLang="en-US" sz="1200" i="1" dirty="0">
                <a:latin typeface="Times New Roman" pitchFamily="18" charset="0"/>
                <a:ea typeface="Calibri" pitchFamily="34" charset="0"/>
                <a:cs typeface="Times New Roman" pitchFamily="18" charset="0"/>
              </a:rPr>
              <a:t> </a:t>
            </a:r>
            <a:r>
              <a:rPr kumimoji="0" lang="en-US" alt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 the right, click on </a:t>
            </a:r>
            <a:r>
              <a:rPr kumimoji="0" lang="en-US" altLang="en-US" sz="12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End of Day survey</a:t>
            </a:r>
            <a:r>
              <a:rPr lang="en-US" altLang="en-US" sz="900" dirty="0" smtClean="0"/>
              <a:t>, </a:t>
            </a:r>
            <a:r>
              <a:rPr kumimoji="0" lang="en-US" altLang="en-US"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Take survey,</a:t>
            </a:r>
            <a:r>
              <a:rPr kumimoji="0" lang="en-US" altLang="en-US" sz="1200" b="0" i="0" u="none" strike="noStrike" cap="none" normalizeH="0" smtClean="0">
                <a:ln>
                  <a:noFill/>
                </a:ln>
                <a:solidFill>
                  <a:schemeClr val="tx1"/>
                </a:solidFill>
                <a:effectLst/>
                <a:latin typeface="Times New Roman" pitchFamily="18" charset="0"/>
                <a:ea typeface="Calibri" pitchFamily="34" charset="0"/>
                <a:cs typeface="Times New Roman" pitchFamily="18" charset="0"/>
              </a:rPr>
              <a:t> </a:t>
            </a:r>
            <a:r>
              <a:rPr kumimoji="0" lang="en-US" altLang="en-US"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Our </a:t>
            </a:r>
            <a:r>
              <a:rPr kumimoji="0" lang="en-US" alt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school code is 1038</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72565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Watch </a:t>
            </a:r>
            <a:r>
              <a:rPr lang="en-US" dirty="0"/>
              <a:t>D.O.G.S. </a:t>
            </a:r>
            <a:r>
              <a:rPr lang="en-US" dirty="0" smtClean="0"/>
              <a:t>Schedule </a:t>
            </a:r>
            <a:r>
              <a:rPr lang="en-US" dirty="0"/>
              <a:t/>
            </a:r>
            <a:br>
              <a:rPr lang="en-US" dirty="0"/>
            </a:br>
            <a:endParaRPr lang="en-US" sz="2700" dirty="0"/>
          </a:p>
        </p:txBody>
      </p:sp>
      <p:sp>
        <p:nvSpPr>
          <p:cNvPr id="3" name="Content Placeholder 2"/>
          <p:cNvSpPr>
            <a:spLocks noGrp="1"/>
          </p:cNvSpPr>
          <p:nvPr>
            <p:ph idx="1"/>
          </p:nvPr>
        </p:nvSpPr>
        <p:spPr>
          <a:xfrm>
            <a:off x="533400" y="1219200"/>
            <a:ext cx="8229600" cy="4876800"/>
          </a:xfrm>
        </p:spPr>
        <p:txBody>
          <a:bodyPr>
            <a:normAutofit fontScale="85000" lnSpcReduction="20000"/>
          </a:bodyPr>
          <a:lstStyle/>
          <a:p>
            <a:pPr marL="0" indent="0">
              <a:buNone/>
            </a:pPr>
            <a:endParaRPr lang="en-US" sz="2800" dirty="0" smtClean="0"/>
          </a:p>
          <a:p>
            <a:r>
              <a:rPr lang="en-US" sz="2800" dirty="0" smtClean="0"/>
              <a:t>Please </a:t>
            </a:r>
            <a:r>
              <a:rPr lang="en-US" sz="2800" dirty="0"/>
              <a:t>wear </a:t>
            </a:r>
            <a:r>
              <a:rPr lang="en-US" sz="2800" dirty="0" smtClean="0"/>
              <a:t>Watch D.O.G .S.t-shirt </a:t>
            </a:r>
            <a:r>
              <a:rPr lang="en-US" sz="2800" dirty="0"/>
              <a:t>and visitor pass at all times when volunteering.  </a:t>
            </a:r>
            <a:endParaRPr lang="en-US" sz="2800" dirty="0" smtClean="0"/>
          </a:p>
          <a:p>
            <a:pPr marL="0" indent="0">
              <a:buNone/>
            </a:pPr>
            <a:r>
              <a:rPr lang="en-US" sz="2800" dirty="0"/>
              <a:t> </a:t>
            </a:r>
          </a:p>
          <a:p>
            <a:r>
              <a:rPr lang="en-US" sz="2800" dirty="0"/>
              <a:t>During</a:t>
            </a:r>
            <a:r>
              <a:rPr lang="en-US" sz="2800" b="1" dirty="0"/>
              <a:t> </a:t>
            </a:r>
            <a:r>
              <a:rPr lang="en-US" sz="2800" b="1" u="sng" dirty="0"/>
              <a:t>lunch</a:t>
            </a:r>
            <a:r>
              <a:rPr lang="en-US" sz="2800" dirty="0"/>
              <a:t> feel free to eat lunch with your child or consider sitting with a student who looks like they may </a:t>
            </a:r>
            <a:r>
              <a:rPr lang="en-US" sz="2800" dirty="0" smtClean="0"/>
              <a:t>need a </a:t>
            </a:r>
            <a:r>
              <a:rPr lang="en-US" sz="2800" dirty="0"/>
              <a:t>buddy.  </a:t>
            </a:r>
            <a:endParaRPr lang="en-US" sz="2800" dirty="0" smtClean="0"/>
          </a:p>
          <a:p>
            <a:r>
              <a:rPr lang="en-US" sz="2800" dirty="0" smtClean="0"/>
              <a:t>If </a:t>
            </a:r>
            <a:r>
              <a:rPr lang="en-US" sz="2800" dirty="0"/>
              <a:t>possible, please offer to assist lunch teachers with cleaning tables, etc.  </a:t>
            </a:r>
          </a:p>
          <a:p>
            <a:endParaRPr lang="en-US" sz="2800" dirty="0" smtClean="0"/>
          </a:p>
          <a:p>
            <a:r>
              <a:rPr lang="en-US" sz="2800" dirty="0" smtClean="0"/>
              <a:t>During </a:t>
            </a:r>
            <a:r>
              <a:rPr lang="en-US" sz="2800" b="1" u="sng" dirty="0"/>
              <a:t>recess</a:t>
            </a:r>
            <a:r>
              <a:rPr lang="en-US" sz="2800" dirty="0"/>
              <a:t> please consider: joining a game with a group of students, helping students referee a </a:t>
            </a:r>
            <a:r>
              <a:rPr lang="en-US" sz="2800" dirty="0" smtClean="0"/>
              <a:t>game or </a:t>
            </a:r>
            <a:r>
              <a:rPr lang="en-US" sz="2800" dirty="0"/>
              <a:t>talking with a student who looks like they may need a buddy. </a:t>
            </a:r>
            <a:r>
              <a:rPr lang="en-US" sz="2800" dirty="0" smtClean="0"/>
              <a:t>(Buddy Bench</a:t>
            </a:r>
            <a:r>
              <a:rPr lang="en-US" sz="2800" dirty="0" smtClean="0"/>
              <a:t>)</a:t>
            </a:r>
          </a:p>
          <a:p>
            <a:pPr marL="0" indent="0" algn="ctr">
              <a:buNone/>
            </a:pPr>
            <a:r>
              <a:rPr lang="en-US" sz="2800" dirty="0" smtClean="0">
                <a:hlinkClick r:id="rId2"/>
              </a:rPr>
              <a:t>Watch Dog Video </a:t>
            </a:r>
            <a:endParaRPr lang="en-US" sz="2800" dirty="0"/>
          </a:p>
          <a:p>
            <a:endParaRPr lang="en-US" dirty="0"/>
          </a:p>
        </p:txBody>
      </p:sp>
      <p:pic>
        <p:nvPicPr>
          <p:cNvPr id="2050" name="Picture 2" descr="C:\Users\Jfriedman\AppData\Local\Microsoft\Windows\Temporary Internet Files\Content.IE5\0ZVR2B0E\MC90023210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95600" y="3810000"/>
            <a:ext cx="838200" cy="88174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Jfriedman\AppData\Local\Microsoft\Windows\Temporary Internet Files\Content.IE5\A8JMOGGN\MC90029211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6333" y="5179117"/>
            <a:ext cx="884882" cy="146570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29756" y="1972437"/>
            <a:ext cx="1676400" cy="7795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44183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Survey</a:t>
            </a:r>
            <a:endParaRPr lang="en-US" dirty="0"/>
          </a:p>
        </p:txBody>
      </p:sp>
      <p:sp>
        <p:nvSpPr>
          <p:cNvPr id="3" name="Content Placeholder 2"/>
          <p:cNvSpPr>
            <a:spLocks noGrp="1"/>
          </p:cNvSpPr>
          <p:nvPr>
            <p:ph idx="1"/>
          </p:nvPr>
        </p:nvSpPr>
        <p:spPr/>
        <p:txBody>
          <a:bodyPr/>
          <a:lstStyle/>
          <a:p>
            <a:r>
              <a:rPr lang="en-US" dirty="0" smtClean="0"/>
              <a:t>Kindly complete the three question Career Survey. </a:t>
            </a:r>
          </a:p>
          <a:p>
            <a:r>
              <a:rPr lang="en-US" dirty="0" smtClean="0"/>
              <a:t>The purpose of the survey is to promote career education for all of our students.</a:t>
            </a:r>
          </a:p>
          <a:p>
            <a:r>
              <a:rPr lang="en-US" dirty="0" smtClean="0"/>
              <a:t>Potential career presentation for our students.</a:t>
            </a:r>
            <a:endParaRPr lang="en-US" dirty="0"/>
          </a:p>
        </p:txBody>
      </p:sp>
    </p:spTree>
    <p:extLst>
      <p:ext uri="{BB962C8B-B14F-4D97-AF65-F5344CB8AC3E}">
        <p14:creationId xmlns:p14="http://schemas.microsoft.com/office/powerpoint/2010/main" val="1401317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Updates for clearances</a:t>
            </a:r>
            <a:endParaRPr lang="en-US" b="1"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en-US" dirty="0" smtClean="0"/>
              <a:t>As of January 1, 2015, all school volunteers, school staff, and school vendors must renew their volunteer clearances every </a:t>
            </a:r>
            <a:r>
              <a:rPr lang="en-US" b="1" dirty="0" smtClean="0"/>
              <a:t>five</a:t>
            </a:r>
            <a:r>
              <a:rPr lang="en-US" dirty="0" smtClean="0"/>
              <a:t> years. </a:t>
            </a:r>
            <a:r>
              <a:rPr lang="en-US" b="1" dirty="0" smtClean="0"/>
              <a:t>*NEW*</a:t>
            </a:r>
          </a:p>
          <a:p>
            <a:r>
              <a:rPr lang="en-US" dirty="0" smtClean="0"/>
              <a:t>More information from the </a:t>
            </a:r>
            <a:r>
              <a:rPr lang="en-US" dirty="0" err="1" smtClean="0"/>
              <a:t>Methacton</a:t>
            </a:r>
            <a:r>
              <a:rPr lang="en-US" dirty="0" smtClean="0"/>
              <a:t> School District will be forthcoming related to volunteer protocols.</a:t>
            </a:r>
          </a:p>
          <a:p>
            <a:r>
              <a:rPr lang="en-US" dirty="0">
                <a:hlinkClick r:id="rId2"/>
              </a:rPr>
              <a:t>http://</a:t>
            </a:r>
            <a:r>
              <a:rPr lang="en-US" dirty="0" smtClean="0">
                <a:hlinkClick r:id="rId2"/>
              </a:rPr>
              <a:t>www.methacton.org/site/default.aspx?PageID=1</a:t>
            </a:r>
            <a:endParaRPr lang="en-US" dirty="0"/>
          </a:p>
          <a:p>
            <a:r>
              <a:rPr lang="en-US" dirty="0" smtClean="0"/>
              <a:t>PA Criminal Background check</a:t>
            </a:r>
          </a:p>
          <a:p>
            <a:r>
              <a:rPr lang="en-US" dirty="0" smtClean="0"/>
              <a:t>PA Child Abuse History Check</a:t>
            </a:r>
          </a:p>
          <a:p>
            <a:r>
              <a:rPr lang="en-US" dirty="0" smtClean="0"/>
              <a:t>FBI Clearances/Fingerprinting - (PA Resident 10 years)</a:t>
            </a:r>
          </a:p>
          <a:p>
            <a:pPr marL="0" indent="0">
              <a:buNone/>
            </a:pPr>
            <a:endParaRPr lang="en-US" dirty="0"/>
          </a:p>
        </p:txBody>
      </p:sp>
    </p:spTree>
    <p:extLst>
      <p:ext uri="{BB962C8B-B14F-4D97-AF65-F5344CB8AC3E}">
        <p14:creationId xmlns:p14="http://schemas.microsoft.com/office/powerpoint/2010/main" val="2830281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593</TotalTime>
  <Words>1178</Words>
  <Application>Microsoft Office PowerPoint</Application>
  <PresentationFormat>On-screen Show (4:3)</PresentationFormat>
  <Paragraphs>146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Comic Sans MS</vt:lpstr>
      <vt:lpstr>Times New Roman</vt:lpstr>
      <vt:lpstr>Office Theme</vt:lpstr>
      <vt:lpstr>Welcome to Arrowhead’s Watch D.O.G. DADS  Informational PIZZA Night</vt:lpstr>
      <vt:lpstr>PowerPoint Presentation</vt:lpstr>
      <vt:lpstr>Background Information</vt:lpstr>
      <vt:lpstr>PowerPoint Presentation</vt:lpstr>
      <vt:lpstr>Watch Dogs help Arrowhead</vt:lpstr>
      <vt:lpstr>PowerPoint Presentation</vt:lpstr>
      <vt:lpstr>Watch D.O.G.S. Schedule  </vt:lpstr>
      <vt:lpstr>Career Survey</vt:lpstr>
      <vt:lpstr>Updates for clearances</vt:lpstr>
      <vt:lpstr>Important Reminders </vt:lpstr>
      <vt:lpstr>       Watch D.O.G.S. Do’s</vt:lpstr>
      <vt:lpstr>        Watch D.O.G.S. Don’ts</vt:lpstr>
      <vt:lpstr>Great Days to Help</vt:lpstr>
      <vt:lpstr>Questions/Comments</vt:lpstr>
      <vt:lpstr>Calendar Sign up</vt:lpstr>
      <vt:lpstr>Thank You…</vt:lpstr>
    </vt:vector>
  </TitlesOfParts>
  <Company>Methacton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Arrowhead Elementary School WATCH DOG DADS informational PIZZA night</dc:title>
  <dc:creator>Roberts, Aaron</dc:creator>
  <cp:lastModifiedBy>Roberts, Aaron</cp:lastModifiedBy>
  <cp:revision>96</cp:revision>
  <dcterms:created xsi:type="dcterms:W3CDTF">2013-04-03T15:53:13Z</dcterms:created>
  <dcterms:modified xsi:type="dcterms:W3CDTF">2017-10-13T18:44:06Z</dcterms:modified>
</cp:coreProperties>
</file>